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31" r:id="rId1"/>
  </p:sldMasterIdLst>
  <p:notesMasterIdLst>
    <p:notesMasterId r:id="rId32"/>
  </p:notesMasterIdLst>
  <p:sldIdLst>
    <p:sldId id="256" r:id="rId2"/>
    <p:sldId id="257" r:id="rId3"/>
    <p:sldId id="309" r:id="rId4"/>
    <p:sldId id="310" r:id="rId5"/>
    <p:sldId id="291" r:id="rId6"/>
    <p:sldId id="292" r:id="rId7"/>
    <p:sldId id="293" r:id="rId8"/>
    <p:sldId id="280" r:id="rId9"/>
    <p:sldId id="283" r:id="rId10"/>
    <p:sldId id="281" r:id="rId11"/>
    <p:sldId id="284" r:id="rId12"/>
    <p:sldId id="282" r:id="rId13"/>
    <p:sldId id="285" r:id="rId14"/>
    <p:sldId id="298" r:id="rId15"/>
    <p:sldId id="299" r:id="rId16"/>
    <p:sldId id="300" r:id="rId17"/>
    <p:sldId id="301" r:id="rId18"/>
    <p:sldId id="260" r:id="rId19"/>
    <p:sldId id="263" r:id="rId20"/>
    <p:sldId id="295" r:id="rId21"/>
    <p:sldId id="294" r:id="rId22"/>
    <p:sldId id="302" r:id="rId23"/>
    <p:sldId id="303" r:id="rId24"/>
    <p:sldId id="305" r:id="rId25"/>
    <p:sldId id="264" r:id="rId26"/>
    <p:sldId id="304" r:id="rId27"/>
    <p:sldId id="265" r:id="rId28"/>
    <p:sldId id="266" r:id="rId29"/>
    <p:sldId id="267" r:id="rId30"/>
    <p:sldId id="268" r:id="rId31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9E3"/>
    <a:srgbClr val="E5F7D9"/>
    <a:srgbClr val="4F951F"/>
    <a:srgbClr val="99FFCC"/>
    <a:srgbClr val="FFB9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87612" autoAdjust="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A35B901-3460-4714-A020-7E0CF0B34417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5E02F6D-F44C-4E34-B067-A071903B2D7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1513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E02F6D-F44C-4E34-B067-A071903B2D7A}" type="slidenum">
              <a:rPr lang="fa-IR" smtClean="0"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1477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fa-IR"/>
          </a:p>
        </p:txBody>
      </p:sp>
      <p:sp>
        <p:nvSpPr>
          <p:cNvPr id="10" name="Rectangle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fa-IR"/>
          </a:p>
        </p:txBody>
      </p:sp>
      <p:sp>
        <p:nvSpPr>
          <p:cNvPr id="9" name="Rectangle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4B8A0A2-3ABC-46BA-B511-0BD26D15C968}" type="datetimeFigureOut">
              <a:rPr lang="fa-IR" smtClean="0"/>
              <a:t>09/29/1444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ACD20CB-36EA-4DF8-A824-F287A6F637A6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4448" y="1530580"/>
            <a:ext cx="8626472" cy="1515533"/>
          </a:xfrm>
        </p:spPr>
        <p:txBody>
          <a:bodyPr/>
          <a:lstStyle/>
          <a:p>
            <a:pPr algn="ctr"/>
            <a:r>
              <a:rPr lang="fa-IR" sz="4800" dirty="0" smtClean="0">
                <a:solidFill>
                  <a:schemeClr val="tx1"/>
                </a:solidFill>
              </a:rPr>
              <a:t>شرایط محل های اسکان موقت </a:t>
            </a:r>
            <a:endParaRPr lang="fa-IR" sz="48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517" y="4050833"/>
            <a:ext cx="8803486" cy="2172986"/>
          </a:xfrm>
        </p:spPr>
        <p:txBody>
          <a:bodyPr>
            <a:normAutofit/>
          </a:bodyPr>
          <a:lstStyle/>
          <a:p>
            <a:pPr algn="ctr"/>
            <a:r>
              <a:rPr lang="fa-IR" sz="2400" b="1" dirty="0" smtClean="0">
                <a:solidFill>
                  <a:schemeClr val="accent5">
                    <a:lumMod val="75000"/>
                  </a:schemeClr>
                </a:solidFill>
              </a:rPr>
              <a:t>         </a:t>
            </a:r>
            <a:endParaRPr lang="fa-IR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5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842" y="359764"/>
            <a:ext cx="9601196" cy="824459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تعریف اسكان موقت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244184" y="1259173"/>
            <a:ext cx="9758596" cy="52354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تامين سرپناه مناسب جهت زندگي امن و بهداشتي آسيب ديدگان ناشي از وقوع حوادث غيرمترقبه تا زمان بازگشت آنها به شرايط </a:t>
            </a:r>
            <a:r>
              <a:rPr lang="fa-IR" sz="3600" dirty="0" smtClean="0">
                <a:solidFill>
                  <a:schemeClr val="tx1"/>
                </a:solidFill>
                <a:cs typeface="B Nazanin" pitchFamily="2" charset="-78"/>
              </a:rPr>
              <a:t>و مكانهاي 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اوليه زندگي </a:t>
            </a:r>
            <a:r>
              <a:rPr lang="fa-IR" sz="3600" dirty="0">
                <a:solidFill>
                  <a:srgbClr val="FF0000"/>
                </a:solidFill>
                <a:cs typeface="B Nazanin" pitchFamily="2" charset="-78"/>
              </a:rPr>
              <a:t>( </a:t>
            </a:r>
            <a:r>
              <a:rPr lang="fa-IR" sz="3600" dirty="0">
                <a:solidFill>
                  <a:srgbClr val="00B050"/>
                </a:solidFill>
                <a:cs typeface="B Nazanin" pitchFamily="2" charset="-78"/>
              </a:rPr>
              <a:t>اسکان دائم </a:t>
            </a:r>
            <a:r>
              <a:rPr lang="fa-IR" sz="3600" dirty="0">
                <a:solidFill>
                  <a:srgbClr val="FF0000"/>
                </a:solidFill>
                <a:cs typeface="B Nazanin" pitchFamily="2" charset="-7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1675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054240" y="0"/>
            <a:ext cx="5711195" cy="38050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21" y="3288890"/>
            <a:ext cx="5850590" cy="35691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1204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0663" y="679878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تعریف اسكان دائم </a:t>
            </a:r>
            <a:r>
              <a:rPr lang="fa-IR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:</a:t>
            </a:r>
            <a: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fa-IR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850873"/>
            <a:ext cx="11887200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ايجاد مسكن مناسب و ساير امكانات مورد نياز جهت تامين نيازهاي اجتماعي و فيزيكي افراد و تامين يك زندگي امن و ايمن 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509" y="3208187"/>
            <a:ext cx="5963788" cy="364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66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0092"/>
            <a:ext cx="9601196" cy="1303867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2">
                    <a:lumMod val="75000"/>
                  </a:schemeClr>
                </a:solidFill>
              </a:rPr>
              <a:t>اردوگاه :</a:t>
            </a:r>
            <a:r>
              <a:rPr lang="fa-IR" b="1" dirty="0"/>
              <a:t/>
            </a:r>
            <a:br>
              <a:rPr lang="fa-IR" b="1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" y="1311726"/>
            <a:ext cx="12191999" cy="4265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مكان موقت براي ايجاد تسهيلات زندگي كه به صورت اضطراري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برپا شده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و حداقل نيازهاي حياتي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افراد </a:t>
            </a:r>
            <a:r>
              <a:rPr lang="fa-IR" sz="2800" dirty="0" smtClean="0">
                <a:solidFill>
                  <a:schemeClr val="tx1"/>
                </a:solidFill>
                <a:cs typeface="B Nazanin" panose="00000400000000000000" pitchFamily="2" charset="-78"/>
              </a:rPr>
              <a:t>(آسيب </a:t>
            </a:r>
            <a:r>
              <a:rPr lang="fa-IR" sz="2800" dirty="0">
                <a:solidFill>
                  <a:schemeClr val="tx1"/>
                </a:solidFill>
                <a:cs typeface="B Nazanin" panose="00000400000000000000" pitchFamily="2" charset="-78"/>
              </a:rPr>
              <a:t>ديدگان ناشي از حوادث غيرمترقبه)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در آن پيش بيني شده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باشد.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096" y="2777826"/>
            <a:ext cx="8627805" cy="381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9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988"/>
            <a:ext cx="9956800" cy="840657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روشهای </a:t>
            </a:r>
            <a:r>
              <a:rPr lang="fa-IR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اسکان </a:t>
            </a:r>
            <a:r>
              <a:rPr lang="fa-IR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موقت:</a:t>
            </a:r>
            <a:endParaRPr lang="fa-IR" dirty="0">
              <a:solidFill>
                <a:schemeClr val="accent3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179871"/>
            <a:ext cx="10200968" cy="5678129"/>
          </a:xfrm>
        </p:spPr>
        <p:txBody>
          <a:bodyPr/>
          <a:lstStyle/>
          <a:p>
            <a:pPr marL="0" indent="0">
              <a:buNone/>
            </a:pPr>
            <a:r>
              <a:rPr lang="fa-IR" b="1" dirty="0" smtClean="0">
                <a:solidFill>
                  <a:schemeClr val="accent3">
                    <a:lumMod val="75000"/>
                  </a:schemeClr>
                </a:solidFill>
              </a:rPr>
              <a:t>1</a:t>
            </a:r>
            <a:r>
              <a:rPr lang="fa-IR" b="1" dirty="0" smtClean="0">
                <a:solidFill>
                  <a:schemeClr val="accent3">
                    <a:lumMod val="75000"/>
                  </a:schemeClr>
                </a:solidFill>
                <a:cs typeface="B Nazanin" pitchFamily="2" charset="-78"/>
              </a:rPr>
              <a:t>- </a:t>
            </a:r>
            <a:r>
              <a:rPr lang="fa-IR" sz="2400" b="1" dirty="0">
                <a:solidFill>
                  <a:schemeClr val="accent3">
                    <a:lumMod val="75000"/>
                  </a:schemeClr>
                </a:solidFill>
                <a:cs typeface="B Nazanin" pitchFamily="2" charset="-78"/>
              </a:rPr>
              <a:t>روش </a:t>
            </a:r>
            <a:r>
              <a:rPr lang="fa-IR" sz="2400" b="1" dirty="0" smtClean="0">
                <a:solidFill>
                  <a:schemeClr val="accent3">
                    <a:lumMod val="75000"/>
                  </a:schemeClr>
                </a:solidFill>
                <a:cs typeface="B Nazanin" pitchFamily="2" charset="-78"/>
              </a:rPr>
              <a:t>پراکنده</a:t>
            </a:r>
          </a:p>
          <a:p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در روش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پراکنده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افراد در محلی که مورد نظر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خودشان است سکونت یابند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و معمولاً در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ملک شخصی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خودشان است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</a:p>
          <a:p>
            <a:endParaRPr lang="fa-IR" dirty="0">
              <a:cs typeface="B Nazanin" pitchFamily="2" charset="-78"/>
            </a:endParaRPr>
          </a:p>
          <a:p>
            <a:endParaRPr lang="fa-IR" dirty="0">
              <a:cs typeface="B Nazanin" pitchFamily="2" charset="-78"/>
            </a:endParaRPr>
          </a:p>
          <a:p>
            <a:r>
              <a:rPr lang="fa-IR" dirty="0">
                <a:solidFill>
                  <a:srgbClr val="FF0000"/>
                </a:solidFill>
                <a:cs typeface="B Nazanin" pitchFamily="2" charset="-78"/>
              </a:rPr>
              <a:t>مزایای این روش عبارتند از:</a:t>
            </a:r>
          </a:p>
          <a:p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•امکان حراست و استخراج اموال و متعلقات به جا مانده در جریان حادثه فراهم می گردد.</a:t>
            </a:r>
          </a:p>
          <a:p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•مشارکت بیشتر مردم در امر بازسازی</a:t>
            </a:r>
          </a:p>
          <a:p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•محفوظ ماندن حریم های خانوادگی</a:t>
            </a:r>
          </a:p>
        </p:txBody>
      </p:sp>
    </p:spTree>
    <p:extLst>
      <p:ext uri="{BB962C8B-B14F-4D97-AF65-F5344CB8AC3E}">
        <p14:creationId xmlns:p14="http://schemas.microsoft.com/office/powerpoint/2010/main" val="168352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738433"/>
            <a:ext cx="12192000" cy="1320800"/>
          </a:xfrm>
        </p:spPr>
        <p:txBody>
          <a:bodyPr>
            <a:normAutofit/>
          </a:bodyPr>
          <a:lstStyle/>
          <a:p>
            <a:pPr algn="r"/>
            <a:r>
              <a:rPr lang="fa-IR" sz="2400" dirty="0" smtClean="0">
                <a:solidFill>
                  <a:srgbClr val="0070C0"/>
                </a:solidFill>
              </a:rPr>
              <a:t>استقبال </a:t>
            </a:r>
            <a:r>
              <a:rPr lang="fa-IR" sz="2400" dirty="0">
                <a:solidFill>
                  <a:srgbClr val="0070C0"/>
                </a:solidFill>
              </a:rPr>
              <a:t>مردم از این روش اسکان بیشتر است اما </a:t>
            </a:r>
            <a:r>
              <a:rPr lang="fa-IR" sz="2400" dirty="0" smtClean="0">
                <a:solidFill>
                  <a:srgbClr val="0070C0"/>
                </a:solidFill>
              </a:rPr>
              <a:t>مسئولین به </a:t>
            </a:r>
            <a:r>
              <a:rPr lang="fa-IR" sz="2400" dirty="0">
                <a:solidFill>
                  <a:srgbClr val="0070C0"/>
                </a:solidFill>
              </a:rPr>
              <a:t>دلیل مشکلات فوق از این روش </a:t>
            </a:r>
            <a:r>
              <a:rPr lang="fa-IR" sz="2400" dirty="0" smtClean="0">
                <a:solidFill>
                  <a:srgbClr val="0070C0"/>
                </a:solidFill>
              </a:rPr>
              <a:t>پرهیز می </a:t>
            </a:r>
            <a:r>
              <a:rPr lang="fa-IR" sz="2400" dirty="0">
                <a:solidFill>
                  <a:srgbClr val="0070C0"/>
                </a:solidFill>
              </a:rPr>
              <a:t>کنند.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06831" y="220202"/>
            <a:ext cx="8596668" cy="3880773"/>
          </a:xfrm>
        </p:spPr>
        <p:txBody>
          <a:bodyPr>
            <a:normAutofit lnSpcReduction="10000"/>
          </a:bodyPr>
          <a:lstStyle/>
          <a:p>
            <a:r>
              <a:rPr lang="fa-IR" dirty="0">
                <a:solidFill>
                  <a:srgbClr val="FF0000"/>
                </a:solidFill>
              </a:rPr>
              <a:t>معایب این روش عبارتند از:</a:t>
            </a:r>
          </a:p>
          <a:p>
            <a:r>
              <a:rPr lang="fa-IR" dirty="0">
                <a:solidFill>
                  <a:schemeClr val="tx1"/>
                </a:solidFill>
              </a:rPr>
              <a:t>•عدم امکان تخمین دقیق جمعیت اسکان داده شده</a:t>
            </a:r>
          </a:p>
          <a:p>
            <a:r>
              <a:rPr lang="fa-IR" dirty="0">
                <a:solidFill>
                  <a:schemeClr val="tx1"/>
                </a:solidFill>
              </a:rPr>
              <a:t>•مشکل مدیریت یکپارچه و منسجم</a:t>
            </a:r>
          </a:p>
          <a:p>
            <a:r>
              <a:rPr lang="fa-IR" dirty="0">
                <a:solidFill>
                  <a:schemeClr val="tx1"/>
                </a:solidFill>
              </a:rPr>
              <a:t>•ارائۀ نامناسب </a:t>
            </a:r>
            <a:r>
              <a:rPr lang="fa-IR" dirty="0" smtClean="0">
                <a:solidFill>
                  <a:schemeClr val="tx1"/>
                </a:solidFill>
              </a:rPr>
              <a:t>خدمات </a:t>
            </a:r>
            <a:r>
              <a:rPr lang="fa-IR" dirty="0">
                <a:solidFill>
                  <a:schemeClr val="tx1"/>
                </a:solidFill>
              </a:rPr>
              <a:t>بهداشتی درمانی و آموزشی</a:t>
            </a:r>
            <a:endParaRPr lang="fa-IR" dirty="0" smtClean="0">
              <a:solidFill>
                <a:schemeClr val="tx1"/>
              </a:solidFill>
            </a:endParaRPr>
          </a:p>
          <a:p>
            <a:r>
              <a:rPr lang="fa-IR" dirty="0">
                <a:solidFill>
                  <a:schemeClr val="tx1"/>
                </a:solidFill>
              </a:rPr>
              <a:t>امکان سوء استفاده در استفادۀ ناعادلانه از منابع</a:t>
            </a:r>
          </a:p>
          <a:p>
            <a:r>
              <a:rPr lang="fa-IR" dirty="0">
                <a:solidFill>
                  <a:schemeClr val="tx1"/>
                </a:solidFill>
              </a:rPr>
              <a:t>•هزینۀ تأمین امنیت بالا</a:t>
            </a:r>
          </a:p>
          <a:p>
            <a:r>
              <a:rPr lang="fa-IR" dirty="0">
                <a:solidFill>
                  <a:schemeClr val="tx1"/>
                </a:solidFill>
              </a:rPr>
              <a:t>•دشواری استقرار در محل هایی با حجم آوار زیاد</a:t>
            </a:r>
          </a:p>
          <a:p>
            <a:r>
              <a:rPr lang="fa-IR" dirty="0">
                <a:solidFill>
                  <a:schemeClr val="tx1"/>
                </a:solidFill>
              </a:rPr>
              <a:t>•دشواری کار در شهر های متراکم </a:t>
            </a:r>
            <a:r>
              <a:rPr lang="fa-IR" dirty="0" smtClean="0">
                <a:solidFill>
                  <a:schemeClr val="tx1"/>
                </a:solidFill>
              </a:rPr>
              <a:t>(مثل </a:t>
            </a:r>
            <a:r>
              <a:rPr lang="fa-IR" dirty="0">
                <a:solidFill>
                  <a:schemeClr val="tx1"/>
                </a:solidFill>
              </a:rPr>
              <a:t>آپارتمان </a:t>
            </a:r>
            <a:r>
              <a:rPr lang="fa-IR" dirty="0" smtClean="0">
                <a:solidFill>
                  <a:schemeClr val="tx1"/>
                </a:solidFill>
              </a:rPr>
              <a:t>ها)</a:t>
            </a:r>
            <a:endParaRPr lang="fa-IR" dirty="0">
              <a:solidFill>
                <a:schemeClr val="tx1"/>
              </a:solidFill>
            </a:endParaRPr>
          </a:p>
          <a:p>
            <a:r>
              <a:rPr lang="fa-IR" dirty="0">
                <a:solidFill>
                  <a:schemeClr val="tx1"/>
                </a:solidFill>
              </a:rPr>
              <a:t>•عدم تمایل اقشار کم درآمد جهت احداث مکان </a:t>
            </a:r>
            <a:r>
              <a:rPr lang="fa-IR" dirty="0" smtClean="0">
                <a:solidFill>
                  <a:schemeClr val="tx1"/>
                </a:solidFill>
              </a:rPr>
              <a:t>دائم</a:t>
            </a:r>
            <a:endParaRPr 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99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342" y="0"/>
            <a:ext cx="9956800" cy="879605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ادامه روشهای </a:t>
            </a:r>
            <a:r>
              <a:rPr lang="fa-IR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اسکان موقت: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297858"/>
            <a:ext cx="11727305" cy="556014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b="1" dirty="0">
                <a:solidFill>
                  <a:schemeClr val="accent3">
                    <a:lumMod val="75000"/>
                  </a:schemeClr>
                </a:solidFill>
              </a:rPr>
              <a:t>2 </a:t>
            </a:r>
            <a:r>
              <a:rPr lang="fa-IR" b="1" dirty="0">
                <a:solidFill>
                  <a:schemeClr val="accent3">
                    <a:lumMod val="75000"/>
                  </a:schemeClr>
                </a:solidFill>
                <a:cs typeface="B Nazanin" pitchFamily="2" charset="-78"/>
              </a:rPr>
              <a:t>- </a:t>
            </a:r>
            <a:r>
              <a:rPr lang="fa-IR" sz="2400" b="1" dirty="0">
                <a:solidFill>
                  <a:schemeClr val="accent3">
                    <a:lumMod val="75000"/>
                  </a:schemeClr>
                </a:solidFill>
                <a:cs typeface="B Nazanin" pitchFamily="2" charset="-78"/>
              </a:rPr>
              <a:t>روش اردوگاهی یا مجتمع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اسکان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به روش مجتمع از روش های شناخته شده و متداول می باشد با توجه به تعداد جمعیت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آسیب دیده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و مدت زمان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اسکان و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شرایط اقلیمی، منابع موجود و بودجه ممکن است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استفاده از ساختمان </a:t>
            </a:r>
            <a:r>
              <a:rPr lang="fa-IR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ها،استفاده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از چادر، استفاده از سازه های </a:t>
            </a:r>
            <a:r>
              <a:rPr lang="fa-IR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پیش ساخته </a:t>
            </a:r>
            <a:r>
              <a:rPr lang="fa-IR" dirty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شده نظیر کانکس برای این </a:t>
            </a:r>
            <a:r>
              <a:rPr lang="fa-IR" dirty="0" smtClean="0">
                <a:solidFill>
                  <a:schemeClr val="accent1">
                    <a:lumMod val="50000"/>
                  </a:schemeClr>
                </a:solidFill>
                <a:cs typeface="B Nazanin" pitchFamily="2" charset="-78"/>
              </a:rPr>
              <a:t>منظور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،بکار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گرفته شود.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سکونتگاه های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گروهی در اردوگاه های اسکان موقت تنها راه پاسخگویی نیست. اما این به عنوان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راه حل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اصلی در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شرایطی است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که امنیت خانواده های تک افتاده در خطر است و یا خدمات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ضروری مثل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آب و غذا محدود می باشد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استفاده از اردوگاه های </a:t>
            </a: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موجود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و </a:t>
            </a:r>
            <a:r>
              <a:rPr lang="fa-IR" b="1" dirty="0" smtClean="0">
                <a:solidFill>
                  <a:schemeClr val="tx1"/>
                </a:solidFill>
                <a:cs typeface="B Nazanin" pitchFamily="2" charset="-78"/>
              </a:rPr>
              <a:t>ساختمان </a:t>
            </a:r>
            <a:r>
              <a:rPr lang="fa-IR" b="1" dirty="0">
                <a:solidFill>
                  <a:schemeClr val="tx1"/>
                </a:solidFill>
                <a:cs typeface="B Nazanin" pitchFamily="2" charset="-78"/>
              </a:rPr>
              <a:t>های عمومی موجود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باعث حفاظت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موقت در شرایط بد آب و هوایی می شود و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بخصوص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در آب و هوای سرد که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محدودیت منابع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گرمازا در اقامتگاه انفرادی وجود دارد ترجیح داده می شود.</a:t>
            </a:r>
          </a:p>
        </p:txBody>
      </p:sp>
    </p:spTree>
    <p:extLst>
      <p:ext uri="{BB962C8B-B14F-4D97-AF65-F5344CB8AC3E}">
        <p14:creationId xmlns:p14="http://schemas.microsoft.com/office/powerpoint/2010/main" val="422237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987" y="274638"/>
            <a:ext cx="11326761" cy="875736"/>
          </a:xfrm>
        </p:spPr>
        <p:txBody>
          <a:bodyPr>
            <a:normAutofit fontScale="90000"/>
          </a:bodyPr>
          <a:lstStyle/>
          <a:p>
            <a:pPr algn="ctr"/>
            <a:r>
              <a:rPr lang="fa-IR" sz="2800" b="1" dirty="0">
                <a:solidFill>
                  <a:schemeClr val="accent3">
                    <a:lumMod val="75000"/>
                  </a:schemeClr>
                </a:solidFill>
              </a:rPr>
              <a:t>روش اردوگاهی یا مجتمع </a:t>
            </a:r>
            <a:r>
              <a:rPr lang="fa-IR" sz="2800" b="1" dirty="0"/>
              <a:t/>
            </a:r>
            <a:br>
              <a:rPr lang="fa-IR" sz="2800" b="1" dirty="0"/>
            </a:b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42453" y="1327355"/>
            <a:ext cx="10485377" cy="541265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000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محاسن این روش: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•امکان مدیریت راحت تر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•امکان ارائۀ خدمات بیشتر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•کاهش هزینۀ خدمات و امکانات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•عدم تبدیل به محل اسکان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دائم</a:t>
            </a:r>
          </a:p>
          <a:p>
            <a:pPr marL="0" indent="0">
              <a:buNone/>
            </a:pPr>
            <a:endParaRPr lang="fa-IR" dirty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buNone/>
            </a:pPr>
            <a:r>
              <a:rPr lang="fa-IR" sz="2000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معایب این روش: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•عدم استقبال مردم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•عدم رعایت برخی از حریم های خانوادگی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•افزایش اصطکاک بین خانواده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•افزایش نارضایتی از تبعیض های احتمالی</a:t>
            </a:r>
          </a:p>
          <a:p>
            <a:pPr marL="0" indent="0">
              <a:buNone/>
            </a:pP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•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تاثیر </a:t>
            </a:r>
            <a:r>
              <a:rPr lang="fa-IR" dirty="0">
                <a:solidFill>
                  <a:schemeClr val="tx1"/>
                </a:solidFill>
                <a:cs typeface="B Nazanin" pitchFamily="2" charset="-78"/>
              </a:rPr>
              <a:t>منفی حضور افراد غیر موجه بر </a:t>
            </a:r>
            <a:r>
              <a:rPr lang="fa-IR" dirty="0" smtClean="0">
                <a:solidFill>
                  <a:schemeClr val="tx1"/>
                </a:solidFill>
                <a:cs typeface="B Nazanin" pitchFamily="2" charset="-78"/>
              </a:rPr>
              <a:t>ساکنین </a:t>
            </a:r>
            <a:r>
              <a:rPr lang="fa-IR" sz="1600" dirty="0" smtClean="0">
                <a:solidFill>
                  <a:schemeClr val="tx1"/>
                </a:solidFill>
                <a:cs typeface="B Nazanin" pitchFamily="2" charset="-78"/>
              </a:rPr>
              <a:t>( </a:t>
            </a:r>
            <a:r>
              <a:rPr lang="fa-IR" sz="1600" dirty="0">
                <a:solidFill>
                  <a:schemeClr val="tx1"/>
                </a:solidFill>
                <a:cs typeface="B Nazanin" pitchFamily="2" charset="-78"/>
              </a:rPr>
              <a:t>معتادین به </a:t>
            </a:r>
            <a:r>
              <a:rPr lang="fa-IR" sz="1600" dirty="0" smtClean="0">
                <a:solidFill>
                  <a:schemeClr val="tx1"/>
                </a:solidFill>
                <a:cs typeface="B Nazanin" pitchFamily="2" charset="-78"/>
              </a:rPr>
              <a:t>مواد </a:t>
            </a:r>
            <a:r>
              <a:rPr lang="fa-IR" sz="1600" dirty="0">
                <a:solidFill>
                  <a:schemeClr val="tx1"/>
                </a:solidFill>
                <a:cs typeface="B Nazanin" pitchFamily="2" charset="-78"/>
              </a:rPr>
              <a:t>مخدر، الکل، اوباش، مبتلایان </a:t>
            </a:r>
            <a:r>
              <a:rPr lang="fa-IR" sz="1600" dirty="0" smtClean="0">
                <a:solidFill>
                  <a:schemeClr val="tx1"/>
                </a:solidFill>
                <a:cs typeface="B Nazanin" pitchFamily="2" charset="-78"/>
              </a:rPr>
              <a:t>به بیماری </a:t>
            </a:r>
            <a:r>
              <a:rPr lang="fa-IR" sz="1600" dirty="0">
                <a:solidFill>
                  <a:schemeClr val="tx1"/>
                </a:solidFill>
                <a:cs typeface="B Nazanin" pitchFamily="2" charset="-78"/>
              </a:rPr>
              <a:t>های </a:t>
            </a:r>
            <a:r>
              <a:rPr lang="fa-IR" sz="1600" dirty="0" smtClean="0">
                <a:solidFill>
                  <a:schemeClr val="tx1"/>
                </a:solidFill>
                <a:cs typeface="B Nazanin" pitchFamily="2" charset="-78"/>
              </a:rPr>
              <a:t>خاص)</a:t>
            </a:r>
            <a:endParaRPr lang="fa-IR" sz="1600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489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fa-IR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نظارت بر </a:t>
            </a:r>
            <a:r>
              <a:rPr lang="fa-IR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سرپناه اضطراری (چادر):</a:t>
            </a:r>
            <a:r>
              <a:rPr lang="fa-IR" dirty="0">
                <a:solidFill>
                  <a:srgbClr val="FF0000"/>
                </a:solidFill>
              </a:rPr>
              <a:t/>
            </a:r>
            <a:br>
              <a:rPr lang="fa-IR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77334" y="1439056"/>
            <a:ext cx="9905722" cy="5028371"/>
          </a:xfrm>
        </p:spPr>
        <p:txBody>
          <a:bodyPr/>
          <a:lstStyle/>
          <a:p>
            <a:r>
              <a:rPr lang="fa-IR" sz="2400" dirty="0">
                <a:solidFill>
                  <a:srgbClr val="00B0F0"/>
                </a:solidFill>
              </a:rPr>
              <a:t>نظارت بر رعايت فواصل </a:t>
            </a:r>
            <a:r>
              <a:rPr lang="fa-IR" sz="2400" dirty="0" smtClean="0">
                <a:solidFill>
                  <a:srgbClr val="00B0F0"/>
                </a:solidFill>
              </a:rPr>
              <a:t>چادرها</a:t>
            </a:r>
          </a:p>
          <a:p>
            <a:endParaRPr lang="fa-IR" dirty="0"/>
          </a:p>
          <a:p>
            <a:pPr marL="0" indent="0">
              <a:buNone/>
            </a:pPr>
            <a:r>
              <a:rPr lang="fa-IR" b="1" dirty="0">
                <a:solidFill>
                  <a:schemeClr val="tx1"/>
                </a:solidFill>
              </a:rPr>
              <a:t>سطح </a:t>
            </a:r>
            <a:r>
              <a:rPr lang="fa-IR" b="1" dirty="0" smtClean="0">
                <a:solidFill>
                  <a:schemeClr val="tx1"/>
                </a:solidFill>
              </a:rPr>
              <a:t>مقطع چادر:</a:t>
            </a:r>
            <a:endParaRPr lang="fa-I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a-IR" b="1" dirty="0" smtClean="0">
                <a:solidFill>
                  <a:schemeClr val="tx1"/>
                </a:solidFill>
              </a:rPr>
              <a:t>3×4 متر</a:t>
            </a:r>
          </a:p>
          <a:p>
            <a:pPr marL="0" indent="0">
              <a:buNone/>
            </a:pPr>
            <a:endParaRPr lang="fa-IR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a-IR" b="1" dirty="0">
                <a:solidFill>
                  <a:schemeClr val="tx1"/>
                </a:solidFill>
              </a:rPr>
              <a:t>مساحت مورد نیاز جهت برپايی:</a:t>
            </a:r>
          </a:p>
          <a:p>
            <a:pPr marL="0" indent="0">
              <a:buNone/>
            </a:pPr>
            <a:r>
              <a:rPr lang="fa-IR" b="1" dirty="0" smtClean="0">
                <a:solidFill>
                  <a:schemeClr val="tx1"/>
                </a:solidFill>
              </a:rPr>
              <a:t>8×6 متر</a:t>
            </a:r>
          </a:p>
          <a:p>
            <a:pPr marL="0" indent="0">
              <a:buNone/>
            </a:pPr>
            <a:endParaRPr lang="fa-IR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a-IR" b="1" dirty="0">
                <a:solidFill>
                  <a:schemeClr val="tx1"/>
                </a:solidFill>
              </a:rPr>
              <a:t>وزن کامل بسته </a:t>
            </a:r>
            <a:r>
              <a:rPr lang="fa-IR" b="1" dirty="0" smtClean="0">
                <a:solidFill>
                  <a:schemeClr val="tx1"/>
                </a:solidFill>
              </a:rPr>
              <a:t>بندي </a:t>
            </a:r>
            <a:r>
              <a:rPr lang="fa-IR" b="1" dirty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r>
              <a:rPr lang="fa-IR" b="1" dirty="0">
                <a:solidFill>
                  <a:schemeClr val="tx1"/>
                </a:solidFill>
              </a:rPr>
              <a:t>40 کیلو گرم</a:t>
            </a:r>
          </a:p>
        </p:txBody>
      </p:sp>
    </p:spTree>
    <p:extLst>
      <p:ext uri="{BB962C8B-B14F-4D97-AF65-F5344CB8AC3E}">
        <p14:creationId xmlns:p14="http://schemas.microsoft.com/office/powerpoint/2010/main" val="248685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8155"/>
            <a:ext cx="11754464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100" b="1" dirty="0">
                <a:solidFill>
                  <a:schemeClr val="tx1"/>
                </a:solidFill>
              </a:rPr>
              <a:t>مساحت مورد نیاز جهت </a:t>
            </a:r>
            <a:r>
              <a:rPr lang="fa-IR" sz="3100" b="1" dirty="0" smtClean="0">
                <a:solidFill>
                  <a:schemeClr val="tx1"/>
                </a:solidFill>
              </a:rPr>
              <a:t>برپائي </a:t>
            </a:r>
            <a:r>
              <a:rPr lang="fa-IR" sz="3100" b="1" dirty="0">
                <a:solidFill>
                  <a:schemeClr val="tx1"/>
                </a:solidFill>
              </a:rPr>
              <a:t>چادر </a:t>
            </a:r>
            <a:r>
              <a:rPr lang="fa-IR" sz="3100" b="1" dirty="0" smtClean="0">
                <a:solidFill>
                  <a:schemeClr val="tx1"/>
                </a:solidFill>
              </a:rPr>
              <a:t>امدادي</a:t>
            </a:r>
            <a:br>
              <a:rPr lang="fa-IR" sz="3100" b="1" dirty="0" smtClean="0">
                <a:solidFill>
                  <a:schemeClr val="tx1"/>
                </a:solidFill>
              </a:rPr>
            </a:br>
            <a:r>
              <a:rPr lang="fa-IR" b="1" dirty="0"/>
              <a:t/>
            </a:r>
            <a:br>
              <a:rPr lang="fa-IR" b="1" dirty="0"/>
            </a:br>
            <a:r>
              <a:rPr lang="fa-IR" sz="2700" b="1" dirty="0">
                <a:solidFill>
                  <a:schemeClr val="accent2">
                    <a:lumMod val="50000"/>
                  </a:schemeClr>
                </a:solidFill>
              </a:rPr>
              <a:t>ب</a:t>
            </a:r>
            <a:r>
              <a:rPr lang="fa-IR" sz="2700" b="1" dirty="0" smtClean="0">
                <a:solidFill>
                  <a:schemeClr val="accent2">
                    <a:lumMod val="50000"/>
                  </a:schemeClr>
                </a:solidFill>
              </a:rPr>
              <a:t>راي چادر اضطراری فضایی به مساحت 48 متر مربع یعنی </a:t>
            </a:r>
            <a:r>
              <a:rPr lang="fa-IR" sz="2700" b="1" dirty="0">
                <a:solidFill>
                  <a:schemeClr val="accent2">
                    <a:lumMod val="50000"/>
                  </a:schemeClr>
                </a:solidFill>
              </a:rPr>
              <a:t>8×6</a:t>
            </a:r>
            <a:r>
              <a:rPr lang="fa-IR" sz="2700" b="1" dirty="0" smtClean="0">
                <a:solidFill>
                  <a:schemeClr val="accent2">
                    <a:lumMod val="50000"/>
                  </a:schemeClr>
                </a:solidFill>
              </a:rPr>
              <a:t> در نظر میگیریم.</a:t>
            </a:r>
            <a:endParaRPr lang="fa-IR" sz="27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374459" y="1600200"/>
            <a:ext cx="8427081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26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69415"/>
            <a:ext cx="9601196" cy="1009878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اثرات محیطی بلایا : </a:t>
            </a:r>
            <a:endParaRPr lang="fa-IR" dirty="0">
              <a:solidFill>
                <a:schemeClr val="accent3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-1" y="1165123"/>
            <a:ext cx="6604817" cy="5692878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 smtClean="0">
                <a:solidFill>
                  <a:schemeClr val="tx1"/>
                </a:solidFill>
              </a:rPr>
              <a:t>اختلال در سیستم دفع</a:t>
            </a:r>
            <a:r>
              <a:rPr lang="fa-IR" sz="2400" b="1" i="1" dirty="0">
                <a:solidFill>
                  <a:schemeClr val="tx1"/>
                </a:solidFill>
              </a:rPr>
              <a:t> </a:t>
            </a:r>
            <a:r>
              <a:rPr lang="fa-IR" sz="2400" b="1" i="1" dirty="0" smtClean="0">
                <a:solidFill>
                  <a:schemeClr val="tx1"/>
                </a:solidFill>
              </a:rPr>
              <a:t>فاضلاب و شبکه های آبرسانی </a:t>
            </a:r>
          </a:p>
          <a:p>
            <a:pPr marL="0" indent="0">
              <a:buClr>
                <a:schemeClr val="tx1"/>
              </a:buClr>
              <a:buNone/>
            </a:pPr>
            <a:endParaRPr lang="fa-IR" sz="2400" b="1" i="1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 smtClean="0">
                <a:solidFill>
                  <a:schemeClr val="tx1"/>
                </a:solidFill>
              </a:rPr>
              <a:t>آلودگی </a:t>
            </a:r>
            <a:r>
              <a:rPr lang="fa-IR" sz="2400" b="1" i="1" dirty="0">
                <a:solidFill>
                  <a:schemeClr val="tx1"/>
                </a:solidFill>
              </a:rPr>
              <a:t>مواد </a:t>
            </a:r>
            <a:r>
              <a:rPr lang="fa-IR" sz="2400" b="1" i="1" dirty="0" smtClean="0">
                <a:solidFill>
                  <a:schemeClr val="tx1"/>
                </a:solidFill>
              </a:rPr>
              <a:t>غذایی</a:t>
            </a:r>
          </a:p>
          <a:p>
            <a:pPr marL="0" indent="0">
              <a:buClr>
                <a:schemeClr val="tx1"/>
              </a:buClr>
              <a:buNone/>
            </a:pPr>
            <a:endParaRPr lang="fa-IR" sz="2400" b="1" i="1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 smtClean="0">
                <a:solidFill>
                  <a:schemeClr val="tx1"/>
                </a:solidFill>
              </a:rPr>
              <a:t>افزایش ناقلین</a:t>
            </a:r>
          </a:p>
          <a:p>
            <a:pPr marL="0" indent="0">
              <a:buClr>
                <a:schemeClr val="tx1"/>
              </a:buClr>
              <a:buNone/>
            </a:pPr>
            <a:endParaRPr lang="fa-IR" sz="2400" b="1" i="1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 smtClean="0">
                <a:solidFill>
                  <a:schemeClr val="tx1"/>
                </a:solidFill>
              </a:rPr>
              <a:t>اجساد انسانی ولاشه حیوانی</a:t>
            </a:r>
          </a:p>
          <a:p>
            <a:pPr marL="0" indent="0">
              <a:buClr>
                <a:schemeClr val="tx1"/>
              </a:buClr>
              <a:buNone/>
            </a:pPr>
            <a:endParaRPr lang="fa-IR" sz="2400" b="1" i="1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>
                <a:solidFill>
                  <a:schemeClr val="tx1"/>
                </a:solidFill>
              </a:rPr>
              <a:t>آلودگی </a:t>
            </a:r>
            <a:r>
              <a:rPr lang="fa-IR" sz="2400" b="1" i="1" dirty="0" smtClean="0">
                <a:solidFill>
                  <a:schemeClr val="tx1"/>
                </a:solidFill>
              </a:rPr>
              <a:t>منابع آب آشامیدنی </a:t>
            </a:r>
          </a:p>
          <a:p>
            <a:pPr marL="0" indent="0">
              <a:buClr>
                <a:schemeClr val="tx1"/>
              </a:buClr>
              <a:buNone/>
            </a:pPr>
            <a:endParaRPr lang="fa-IR" sz="2400" b="1" i="1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>
                <a:solidFill>
                  <a:srgbClr val="FF0000"/>
                </a:solidFill>
              </a:rPr>
              <a:t>تخریب سرپناه </a:t>
            </a:r>
            <a:r>
              <a:rPr lang="fa-IR" sz="2400" b="1" i="1" dirty="0" smtClean="0">
                <a:solidFill>
                  <a:srgbClr val="FF0000"/>
                </a:solidFill>
              </a:rPr>
              <a:t>ها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endParaRPr lang="fa-IR" sz="2400" b="1" i="1" dirty="0">
              <a:solidFill>
                <a:srgbClr val="FF0000"/>
              </a:solidFill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400" b="1" i="1" dirty="0">
                <a:solidFill>
                  <a:srgbClr val="FF0000"/>
                </a:solidFill>
              </a:rPr>
              <a:t>اختلال در سیستم دفع زباله </a:t>
            </a:r>
            <a:r>
              <a:rPr lang="fa-IR" sz="2400" b="1" i="1" dirty="0" smtClean="0">
                <a:solidFill>
                  <a:schemeClr val="tx1"/>
                </a:solidFill>
              </a:rPr>
              <a:t> </a:t>
            </a:r>
            <a:endParaRPr lang="fa-IR" sz="2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004" y="2020529"/>
            <a:ext cx="5467182" cy="365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91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1412" y="565355"/>
            <a:ext cx="9196613" cy="993622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200" b="1" i="1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اردوهای چادری:</a:t>
            </a:r>
            <a:r>
              <a:rPr lang="fa-IR" b="1" dirty="0">
                <a:cs typeface="B Titr" pitchFamily="2" charset="-78"/>
              </a:rPr>
              <a:t/>
            </a:r>
            <a:br>
              <a:rPr lang="fa-IR" b="1" dirty="0">
                <a:cs typeface="B Titr" pitchFamily="2" charset="-78"/>
              </a:rPr>
            </a:b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-1" y="2160589"/>
            <a:ext cx="11459497" cy="3880773"/>
          </a:xfrm>
        </p:spPr>
        <p:txBody>
          <a:bodyPr>
            <a:normAutofit/>
          </a:bodyPr>
          <a:lstStyle/>
          <a:p>
            <a:pPr algn="just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جهت سهولت اعمال مدیریت و جلو گیری از بیمار های واگیر دار باید از ایجاد اردوهای  بزرگ اجتناب کرد و یا آنها را به واحدهای مستقل  کوچکتر که در هر یک  </a:t>
            </a:r>
            <a:r>
              <a:rPr lang="fa-IR" sz="2800" b="1" dirty="0" smtClean="0">
                <a:solidFill>
                  <a:schemeClr val="accent3">
                    <a:lumMod val="75000"/>
                  </a:schemeClr>
                </a:solidFill>
                <a:cs typeface="B Nazanin" panose="00000400000000000000" pitchFamily="2" charset="-78"/>
              </a:rPr>
              <a:t>بیش از 1000 نفر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نباشد تقسیم کرد.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(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با در نظر گرفتن بعد خانوار 4 نفره تعداد چادر از 250 تخته بیشتر نباشد.)</a:t>
            </a:r>
          </a:p>
          <a:p>
            <a:pPr algn="just">
              <a:lnSpc>
                <a:spcPct val="13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اردوهای چادری باید به دو قسمت مسکونی و خدماتی در نظر گرفته شوند و از لحاظ موقعیت قرار گرفتن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اردو 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نحوه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قرارگرفتن چادرها 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توزیع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آب 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ar-SA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جمع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وری </a:t>
            </a:r>
            <a:r>
              <a:rPr lang="ar-SA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زباله ها و فضولات 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انسانی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و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محل </a:t>
            </a:r>
            <a:r>
              <a:rPr lang="ar-SA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شستشو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نکات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زیر را در نظر </a:t>
            </a:r>
            <a:r>
              <a:rPr lang="fa-IR" sz="2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بگیریم:</a:t>
            </a:r>
            <a:endParaRPr lang="en-US" sz="2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7419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7666" y="162232"/>
            <a:ext cx="8596668" cy="1002890"/>
          </a:xfrm>
        </p:spPr>
        <p:txBody>
          <a:bodyPr>
            <a:normAutofit fontScale="90000"/>
          </a:bodyPr>
          <a:lstStyle/>
          <a:p>
            <a:pPr algn="ctr"/>
            <a:r>
              <a:rPr lang="ar-SA" b="1" i="1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موضع </a:t>
            </a:r>
            <a:r>
              <a:rPr lang="fa-IR" b="1" i="1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 چادرها</a:t>
            </a:r>
            <a:r>
              <a:rPr lang="ar-SA" b="1" i="1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: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-1" y="825910"/>
            <a:ext cx="11680723" cy="6135329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 محل زمین اردو در  فاصله معقولی از منبع </a:t>
            </a: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ب سالم و کافی قرار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بگیرد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sz="3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  از محلهای زاد و ولد پشه و تلنبار های زباله  فاصله داشته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endParaRPr lang="en-US" sz="3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 دسترسی به جاده 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سان باشد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sz="38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 وضع زمین باید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برا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ی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زهکشی آب مناسب باشد و شرایط </a:t>
            </a: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بهای سطحی وزیرزمینی  مورد مطالعه قرار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بگیرند</a:t>
            </a: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ar-SA" sz="29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زمین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پوشیده از علف مانع بروز گرد و خاک است ولی از بوته ها وگیاهان زاید  که پنا</a:t>
            </a:r>
            <a:r>
              <a:rPr lang="fa-IR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ه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گاه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حشرات</a:t>
            </a:r>
            <a:r>
              <a:rPr lang="fa-IR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جوندگان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خزندگان</a:t>
            </a:r>
            <a:r>
              <a:rPr lang="fa-IR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و... هستند پرهیز گردد و یا </a:t>
            </a:r>
            <a:r>
              <a:rPr lang="fa-IR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نها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را بر طرف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نمود</a:t>
            </a:r>
            <a:r>
              <a:rPr lang="fa-IR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.)</a:t>
            </a:r>
            <a:endParaRPr lang="en-US" sz="3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-از تغیرات شدید جوی محفوظ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( از</a:t>
            </a:r>
            <a:r>
              <a:rPr lang="fa-IR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دره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های باریک ورودخانه های خشک به علت امکان بروز سیل اجتناب شود )</a:t>
            </a:r>
            <a:endParaRPr lang="en-US" sz="3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ar-SA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- از منابع صنعتی و تجاری دور </a:t>
            </a:r>
            <a:r>
              <a:rPr lang="ar-SA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باشد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(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به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دلایل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سرو صدا  ، بو 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ar-SA" sz="3400" b="1" dirty="0">
                <a:solidFill>
                  <a:schemeClr val="tx1"/>
                </a:solidFill>
                <a:cs typeface="B Nazanin" panose="00000400000000000000" pitchFamily="2" charset="-78"/>
              </a:rPr>
              <a:t>الودگی هوا  ، تراکم ترافیک و</a:t>
            </a:r>
            <a:r>
              <a:rPr lang="ar-SA" sz="3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...)</a:t>
            </a:r>
            <a:endParaRPr lang="fa-IR" sz="34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زیر زمین چادر از نظر 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لانه </a:t>
            </a: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حیوانات کنترل شود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محلهایی که در معرض کوه و سنگ قرار دارند مناسب نیست.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محل بدون رطوبت ،بدون گل و لای و حدالامکان خشک باشد.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به دور از ارتفاعات ( خطر صاعقه و باد ) و به دور از قرار گرفتن زیر درختان بلند و قطور باشد. 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به طور ایده آل وجود 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یک شیب </a:t>
            </a:r>
            <a:r>
              <a:rPr lang="fa-IR" sz="3800" b="1" dirty="0">
                <a:solidFill>
                  <a:schemeClr val="tx1"/>
                </a:solidFill>
                <a:cs typeface="B Nazanin" panose="00000400000000000000" pitchFamily="2" charset="-78"/>
              </a:rPr>
              <a:t>4- </a:t>
            </a:r>
            <a:r>
              <a:rPr lang="fa-IR" sz="38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2 درجه برای زه کشی فاضلاب مناسب است.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7734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99" y="0"/>
            <a:ext cx="8596668" cy="13208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2">
                    <a:lumMod val="75000"/>
                  </a:schemeClr>
                </a:solidFill>
              </a:rPr>
              <a:t>عدم رعایت استاندارد اسکان</a:t>
            </a:r>
            <a:endParaRPr lang="fa-IR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917" y="1600200"/>
            <a:ext cx="6498166" cy="4873625"/>
          </a:xfrm>
        </p:spPr>
      </p:pic>
    </p:spTree>
    <p:extLst>
      <p:ext uri="{BB962C8B-B14F-4D97-AF65-F5344CB8AC3E}">
        <p14:creationId xmlns:p14="http://schemas.microsoft.com/office/powerpoint/2010/main" val="47377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302" y="0"/>
            <a:ext cx="8596668" cy="1320800"/>
          </a:xfrm>
        </p:spPr>
        <p:txBody>
          <a:bodyPr/>
          <a:lstStyle/>
          <a:p>
            <a:pPr algn="ctr"/>
            <a:r>
              <a:rPr lang="fa-IR" dirty="0">
                <a:solidFill>
                  <a:schemeClr val="accent2">
                    <a:lumMod val="75000"/>
                  </a:schemeClr>
                </a:solidFill>
              </a:rPr>
              <a:t>عدم رعایت استاندارد اسکان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935733" y="1600200"/>
            <a:ext cx="7304533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55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5332" y="129739"/>
            <a:ext cx="8596668" cy="132080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456719" y="129739"/>
            <a:ext cx="5132919" cy="67282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6271" y="129739"/>
            <a:ext cx="4999703" cy="6728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61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4720" y="181897"/>
            <a:ext cx="8596668" cy="687533"/>
          </a:xfrm>
        </p:spPr>
        <p:txBody>
          <a:bodyPr/>
          <a:lstStyle/>
          <a:p>
            <a:pPr algn="ctr"/>
            <a:r>
              <a:rPr lang="ar-SA" b="1" i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مساحت</a:t>
            </a:r>
            <a:r>
              <a:rPr lang="fa-IR" b="1" i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 اردوگاهی</a:t>
            </a:r>
            <a:endParaRPr lang="fa-IR" dirty="0">
              <a:solidFill>
                <a:schemeClr val="accent3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4693" y="973394"/>
            <a:ext cx="11157035" cy="5884606"/>
          </a:xfrm>
        </p:spPr>
        <p:txBody>
          <a:bodyPr>
            <a:noAutofit/>
          </a:bodyPr>
          <a:lstStyle/>
          <a:p>
            <a:pPr lvl="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3 تا 4 هکتار  برای هر 1000 نفر(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30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تا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40 متر مربع برای هر نفر) 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چادرها در دو ردیف و عرض جاده بین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نها 10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-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8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متر باشد</a:t>
            </a:r>
            <a:r>
              <a:rPr lang="fa-IR" sz="2400" dirty="0">
                <a:solidFill>
                  <a:schemeClr val="tx1"/>
                </a:solidFill>
              </a:rPr>
              <a:t> </a:t>
            </a: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(عرض حداقل 8 متر جهت عبور ماشین آلات نظیر: آمبولانس، آتش نشانی و کامیون)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فاصله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بین چادرها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8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متر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باشدتا مردم بتوانند به راحتی بین آنها رفت و آمد کنند و ضمناً این فضا از گسترش آتش سوزی احتمالی هم جلوگیری می کتد.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( در صورت ضرورت این فاصله میتواند به 2 متر تقلیل یابد.)</a:t>
            </a:r>
            <a:r>
              <a:rPr lang="fa-IR" sz="2400" dirty="0">
                <a:solidFill>
                  <a:schemeClr val="tx1"/>
                </a:solidFill>
              </a:rPr>
              <a:t> </a:t>
            </a:r>
            <a:endParaRPr lang="fa-IR" sz="2400" dirty="0" smtClean="0">
              <a:solidFill>
                <a:schemeClr val="tx1"/>
              </a:solidFill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حداقل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فاصله بین میخ چادرها و لبه جاده 2 متر باشد.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حداقل مساحت کف چادر 3 متر مربع برای هر نفر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تهویه طبیعی برای چادرها باید در نظر گرفت</a:t>
            </a:r>
            <a:r>
              <a:rPr lang="fa-IR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برای مقابله با هوای سرد باید بخاری نفتی یا وسایل گرم کننده دیگر تهیه ، و طرز استفاده از آنها را به افراد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آموخت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>
              <a:buClr>
                <a:srgbClr val="FF0000"/>
              </a:buClr>
              <a:buNone/>
            </a:pP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364760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189" y="74100"/>
            <a:ext cx="8596668" cy="132080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اسکان منظم با فواصل کم</a:t>
            </a:r>
            <a:endParaRPr lang="fa-IR" dirty="0">
              <a:solidFill>
                <a:schemeClr val="accent3">
                  <a:lumMod val="75000"/>
                </a:schemeClr>
              </a:solidFill>
              <a:cs typeface="B Titr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436095" y="1839214"/>
            <a:ext cx="6303810" cy="439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SA" b="1" i="1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توزیع </a:t>
            </a:r>
            <a:r>
              <a:rPr lang="fa-IR" b="1" i="1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آ</a:t>
            </a:r>
            <a:r>
              <a:rPr lang="ar-SA" b="1" i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ب</a:t>
            </a:r>
            <a:r>
              <a:rPr lang="fa-IR" b="1" i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 اردوگاهی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591187"/>
            <a:ext cx="11695471" cy="4691625"/>
          </a:xfrm>
        </p:spPr>
        <p:txBody>
          <a:bodyPr>
            <a:normAutofit/>
          </a:bodyPr>
          <a:lstStyle/>
          <a:p>
            <a:pPr algn="just"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- جایی که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لوله کشی در دسترس نیست  باید  مخزن آب در دو طرف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جاد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ه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در نظر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گرفت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- حداقل ظرفیت مخازن  توزیع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200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لیتر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>
              <a:lnSpc>
                <a:spcPct val="20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-  مخزن </a:t>
            </a:r>
            <a:r>
              <a:rPr lang="fa-IR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در </a:t>
            </a:r>
            <a:r>
              <a:rPr lang="ar-SA" sz="2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جایی </a:t>
            </a:r>
            <a:r>
              <a:rPr lang="ar-SA" sz="2400" b="1" dirty="0">
                <a:solidFill>
                  <a:schemeClr val="tx1"/>
                </a:solidFill>
                <a:cs typeface="B Nazanin" panose="00000400000000000000" pitchFamily="2" charset="-78"/>
              </a:rPr>
              <a:t>قرار بگیرد که ساکنین بیش از 100 متر پیاده روی نکنند0</a:t>
            </a: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51459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8715" y="476864"/>
            <a:ext cx="8596668" cy="1320800"/>
          </a:xfrm>
        </p:spPr>
        <p:txBody>
          <a:bodyPr/>
          <a:lstStyle/>
          <a:p>
            <a:pPr algn="ctr"/>
            <a:r>
              <a:rPr lang="ar-SA" b="1" i="1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زباله </a:t>
            </a:r>
            <a:r>
              <a:rPr lang="ar-SA" b="1" i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ه</a:t>
            </a:r>
            <a:r>
              <a:rPr lang="fa-IR" b="1" i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ای اردوگاهی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77333" y="2160589"/>
            <a:ext cx="9688049" cy="3880773"/>
          </a:xfrm>
        </p:spPr>
        <p:txBody>
          <a:bodyPr/>
          <a:lstStyle/>
          <a:p>
            <a:pPr lvl="0"/>
            <a:r>
              <a:rPr lang="ar-SA" sz="2800" b="1" i="1" dirty="0" smtClean="0">
                <a:solidFill>
                  <a:schemeClr val="tx1"/>
                </a:solidFill>
                <a:cs typeface="B Nazanin" pitchFamily="2" charset="-78"/>
              </a:rPr>
              <a:t>ظرف </a:t>
            </a:r>
            <a:r>
              <a:rPr lang="ar-SA" sz="2800" b="1" i="1" dirty="0">
                <a:solidFill>
                  <a:schemeClr val="tx1"/>
                </a:solidFill>
                <a:cs typeface="B Nazanin" pitchFamily="2" charset="-78"/>
              </a:rPr>
              <a:t>فلزی با درب </a:t>
            </a:r>
            <a:r>
              <a:rPr lang="ar-SA" sz="2800" b="1" i="1" dirty="0" smtClean="0">
                <a:solidFill>
                  <a:schemeClr val="tx1"/>
                </a:solidFill>
                <a:cs typeface="B Nazanin" pitchFamily="2" charset="-78"/>
              </a:rPr>
              <a:t>محکم </a:t>
            </a:r>
            <a:r>
              <a:rPr lang="ar-SA" sz="2800" b="1" i="1" dirty="0">
                <a:solidFill>
                  <a:schemeClr val="tx1"/>
                </a:solidFill>
                <a:cs typeface="B Nazanin" pitchFamily="2" charset="-78"/>
              </a:rPr>
              <a:t>،  با ظرفیت 50 تا 100 لیتر برای هر 4</a:t>
            </a:r>
            <a:r>
              <a:rPr lang="fa-IR" sz="2800" b="1" i="1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ar-SA" sz="2800" b="1" i="1" dirty="0">
                <a:solidFill>
                  <a:schemeClr val="tx1"/>
                </a:solidFill>
                <a:cs typeface="B Nazanin" pitchFamily="2" charset="-78"/>
              </a:rPr>
              <a:t>تا 8 چادر (25 تا 50 نفر)</a:t>
            </a:r>
            <a:endParaRPr lang="en-US" sz="2800" dirty="0">
              <a:solidFill>
                <a:schemeClr val="tx1"/>
              </a:solidFill>
              <a:cs typeface="B Nazanin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48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083" y="639097"/>
            <a:ext cx="9755239" cy="1320800"/>
          </a:xfrm>
        </p:spPr>
        <p:txBody>
          <a:bodyPr/>
          <a:lstStyle/>
          <a:p>
            <a:pPr algn="ctr"/>
            <a:r>
              <a:rPr lang="ar-SA" b="1" i="1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مستراح </a:t>
            </a:r>
            <a:r>
              <a:rPr lang="ar-SA" b="1" i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ها</a:t>
            </a:r>
            <a:r>
              <a:rPr lang="fa-IR" b="1" i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ی اردوگاهی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7483" y="2160589"/>
            <a:ext cx="10323871" cy="3880773"/>
          </a:xfrm>
        </p:spPr>
        <p:txBody>
          <a:bodyPr/>
          <a:lstStyle/>
          <a:p>
            <a:pPr lvl="0">
              <a:lnSpc>
                <a:spcPct val="250000"/>
              </a:lnSpc>
              <a:buClr>
                <a:srgbClr val="FF0000"/>
              </a:buClr>
            </a:pPr>
            <a:r>
              <a:rPr lang="ar-SA" b="1" i="1" dirty="0" smtClean="0">
                <a:solidFill>
                  <a:schemeClr val="tx1"/>
                </a:solidFill>
              </a:rPr>
              <a:t>مستراح </a:t>
            </a:r>
            <a:r>
              <a:rPr lang="ar-SA" b="1" i="1" dirty="0">
                <a:solidFill>
                  <a:schemeClr val="tx1"/>
                </a:solidFill>
              </a:rPr>
              <a:t>ها یا سایر محلهای </a:t>
            </a:r>
            <a:r>
              <a:rPr lang="ar-SA" b="1" i="1" dirty="0" smtClean="0">
                <a:solidFill>
                  <a:schemeClr val="tx1"/>
                </a:solidFill>
              </a:rPr>
              <a:t>مشابه دفع </a:t>
            </a:r>
            <a:r>
              <a:rPr lang="ar-SA" b="1" i="1" dirty="0">
                <a:solidFill>
                  <a:schemeClr val="tx1"/>
                </a:solidFill>
              </a:rPr>
              <a:t>مدفوع باید در بلوک </a:t>
            </a:r>
            <a:r>
              <a:rPr lang="ar-SA" b="1" i="1" dirty="0" smtClean="0">
                <a:solidFill>
                  <a:schemeClr val="tx1"/>
                </a:solidFill>
              </a:rPr>
              <a:t>ها</a:t>
            </a:r>
            <a:r>
              <a:rPr lang="fa-IR" b="1" i="1" dirty="0" smtClean="0">
                <a:solidFill>
                  <a:schemeClr val="tx1"/>
                </a:solidFill>
              </a:rPr>
              <a:t>ی</a:t>
            </a:r>
            <a:r>
              <a:rPr lang="ar-SA" b="1" i="1" dirty="0" smtClean="0">
                <a:solidFill>
                  <a:schemeClr val="tx1"/>
                </a:solidFill>
              </a:rPr>
              <a:t>ی </a:t>
            </a:r>
            <a:r>
              <a:rPr lang="ar-SA" b="1" i="1" dirty="0">
                <a:solidFill>
                  <a:schemeClr val="tx1"/>
                </a:solidFill>
              </a:rPr>
              <a:t>در پشت چادرها تعبیه </a:t>
            </a:r>
            <a:r>
              <a:rPr lang="ar-SA" b="1" i="1" dirty="0" smtClean="0">
                <a:solidFill>
                  <a:schemeClr val="tx1"/>
                </a:solidFill>
              </a:rPr>
              <a:t>شود</a:t>
            </a:r>
            <a:r>
              <a:rPr lang="fa-IR" b="1" i="1" dirty="0" smtClean="0">
                <a:solidFill>
                  <a:schemeClr val="tx1"/>
                </a:solidFill>
              </a:rPr>
              <a:t> </a:t>
            </a:r>
            <a:endParaRPr lang="en-US" dirty="0">
              <a:solidFill>
                <a:schemeClr val="tx1"/>
              </a:solidFill>
            </a:endParaRPr>
          </a:p>
          <a:p>
            <a:pPr lvl="0">
              <a:lnSpc>
                <a:spcPct val="250000"/>
              </a:lnSpc>
              <a:buClr>
                <a:srgbClr val="FF0000"/>
              </a:buClr>
            </a:pPr>
            <a:r>
              <a:rPr lang="ar-SA" b="1" i="1" dirty="0">
                <a:solidFill>
                  <a:schemeClr val="tx1"/>
                </a:solidFill>
              </a:rPr>
              <a:t>فاصله محل  مستراح ها  از چادرها 30 تا 50 متر باشد</a:t>
            </a:r>
            <a:endParaRPr lang="en-US" dirty="0">
              <a:solidFill>
                <a:schemeClr val="tx1"/>
              </a:solidFill>
            </a:endParaRPr>
          </a:p>
          <a:p>
            <a:pPr lvl="0">
              <a:lnSpc>
                <a:spcPct val="250000"/>
              </a:lnSpc>
              <a:buClr>
                <a:srgbClr val="FF0000"/>
              </a:buClr>
            </a:pPr>
            <a:r>
              <a:rPr lang="ar-SA" b="1" i="1" dirty="0">
                <a:solidFill>
                  <a:schemeClr val="tx1"/>
                </a:solidFill>
              </a:rPr>
              <a:t>5</a:t>
            </a:r>
            <a:r>
              <a:rPr lang="fa-IR" b="1" i="1" dirty="0">
                <a:solidFill>
                  <a:schemeClr val="tx1"/>
                </a:solidFill>
              </a:rPr>
              <a:t> </a:t>
            </a:r>
            <a:r>
              <a:rPr lang="ar-SA" b="1" i="1" dirty="0">
                <a:solidFill>
                  <a:schemeClr val="tx1"/>
                </a:solidFill>
              </a:rPr>
              <a:t>تا</a:t>
            </a:r>
            <a:r>
              <a:rPr lang="fa-IR" b="1" i="1" dirty="0">
                <a:solidFill>
                  <a:schemeClr val="tx1"/>
                </a:solidFill>
              </a:rPr>
              <a:t> </a:t>
            </a:r>
            <a:r>
              <a:rPr lang="ar-SA" b="1" i="1" dirty="0">
                <a:solidFill>
                  <a:schemeClr val="tx1"/>
                </a:solidFill>
              </a:rPr>
              <a:t>6 سنگ نشیمن برای هر 100 نفر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lnSpc>
                <a:spcPct val="250000"/>
              </a:lnSpc>
              <a:buClr>
                <a:srgbClr val="FF0000"/>
              </a:buClr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7343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924575"/>
          </a:xfrm>
          <a:effectLst>
            <a:reflection blurRad="6350" stA="50000" endA="300" endPos="55500" dist="50800" dir="5400000" sy="-100000" algn="bl" rotWithShape="0"/>
          </a:effectLst>
        </p:spPr>
        <p:txBody>
          <a:bodyPr/>
          <a:lstStyle/>
          <a:p>
            <a:pPr algn="ctr"/>
            <a:r>
              <a:rPr lang="fa-IR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برنامه ريزي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5891" y="1696066"/>
            <a:ext cx="10172234" cy="44485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sz="2800" b="1" dirty="0">
                <a:solidFill>
                  <a:schemeClr val="tx1"/>
                </a:solidFill>
                <a:cs typeface="B Lotus" pitchFamily="2" charset="-78"/>
              </a:rPr>
              <a:t>برنامه ريزي در بحران از مشكل ترين مراحل كار است لذا كارشناسان ستادي بايد توانايي برنامه ريزي داشته و قبلاً اين كار را تمرين كرده باشند</a:t>
            </a:r>
            <a:r>
              <a:rPr lang="fa-IR" sz="2800" b="1" dirty="0" smtClean="0">
                <a:solidFill>
                  <a:schemeClr val="tx1"/>
                </a:solidFill>
                <a:cs typeface="B Lotus" pitchFamily="2" charset="-78"/>
              </a:rPr>
              <a:t>.</a:t>
            </a:r>
          </a:p>
          <a:p>
            <a:pPr marL="0" indent="0" algn="just">
              <a:buNone/>
            </a:pPr>
            <a:endParaRPr lang="fa-IR" sz="2800" b="1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indent="0" algn="just">
              <a:buNone/>
            </a:pPr>
            <a:r>
              <a:rPr lang="fa-IR" sz="2800" b="1" dirty="0" smtClean="0">
                <a:solidFill>
                  <a:schemeClr val="tx1"/>
                </a:solidFill>
                <a:cs typeface="B Lotus" pitchFamily="2" charset="-78"/>
              </a:rPr>
              <a:t>این </a:t>
            </a:r>
            <a:r>
              <a:rPr lang="fa-IR" sz="2800" b="1" dirty="0">
                <a:solidFill>
                  <a:schemeClr val="tx1"/>
                </a:solidFill>
                <a:cs typeface="B Lotus" pitchFamily="2" charset="-78"/>
              </a:rPr>
              <a:t>برنامه باید در سطح استان وشهرستان با توجه به مخاطراتی که احتمال بروز آن در استان می باشد تدوین شود و به صورت ساده برای هر کدام از مخاطرات به صورت ساده به سؤالات </a:t>
            </a:r>
            <a:endParaRPr lang="fa-IR" sz="2800" b="1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indent="0" algn="just">
              <a:buNone/>
            </a:pPr>
            <a:r>
              <a:rPr lang="fa-IR" sz="2800" b="1" dirty="0" smtClean="0">
                <a:solidFill>
                  <a:srgbClr val="FF0000"/>
                </a:solidFill>
                <a:cs typeface="B Lotus" pitchFamily="2" charset="-78"/>
              </a:rPr>
              <a:t>چه </a:t>
            </a:r>
            <a:r>
              <a:rPr lang="fa-IR" sz="2800" b="1" dirty="0">
                <a:solidFill>
                  <a:srgbClr val="FF0000"/>
                </a:solidFill>
                <a:cs typeface="B Lotus" pitchFamily="2" charset="-78"/>
              </a:rPr>
              <a:t>کسی</a:t>
            </a:r>
            <a:r>
              <a:rPr lang="fa-IR" sz="2800" b="1" dirty="0">
                <a:solidFill>
                  <a:schemeClr val="tx1"/>
                </a:solidFill>
                <a:cs typeface="B Lotus" pitchFamily="2" charset="-78"/>
              </a:rPr>
              <a:t>؟ </a:t>
            </a:r>
            <a:endParaRPr lang="fa-IR" sz="2800" b="1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indent="0" algn="just">
              <a:buNone/>
            </a:pPr>
            <a:r>
              <a:rPr lang="fa-IR" sz="2800" b="1" dirty="0" smtClean="0">
                <a:solidFill>
                  <a:srgbClr val="FF0000"/>
                </a:solidFill>
                <a:cs typeface="B Lotus" pitchFamily="2" charset="-78"/>
              </a:rPr>
              <a:t>چه </a:t>
            </a:r>
            <a:r>
              <a:rPr lang="fa-IR" sz="2800" b="1" dirty="0">
                <a:solidFill>
                  <a:srgbClr val="FF0000"/>
                </a:solidFill>
                <a:cs typeface="B Lotus" pitchFamily="2" charset="-78"/>
              </a:rPr>
              <a:t>زمانی</a:t>
            </a:r>
            <a:r>
              <a:rPr lang="fa-IR" sz="2800" b="1" dirty="0" smtClean="0">
                <a:solidFill>
                  <a:schemeClr val="tx1"/>
                </a:solidFill>
                <a:cs typeface="B Lotus" pitchFamily="2" charset="-78"/>
              </a:rPr>
              <a:t>؟</a:t>
            </a:r>
          </a:p>
          <a:p>
            <a:pPr marL="0" indent="0" algn="just">
              <a:buNone/>
            </a:pPr>
            <a:r>
              <a:rPr lang="fa-IR" sz="2800" b="1" dirty="0" smtClean="0">
                <a:solidFill>
                  <a:schemeClr val="tx1"/>
                </a:solidFill>
                <a:cs typeface="B Lotus" pitchFamily="2" charset="-78"/>
              </a:rPr>
              <a:t> </a:t>
            </a:r>
            <a:r>
              <a:rPr lang="fa-IR" sz="2800" b="1" dirty="0">
                <a:solidFill>
                  <a:srgbClr val="FF0000"/>
                </a:solidFill>
                <a:cs typeface="B Lotus" pitchFamily="2" charset="-78"/>
              </a:rPr>
              <a:t>به چه کاری</a:t>
            </a:r>
            <a:r>
              <a:rPr lang="fa-IR" sz="2800" b="1" dirty="0" smtClean="0">
                <a:solidFill>
                  <a:schemeClr val="tx1"/>
                </a:solidFill>
                <a:cs typeface="B Lotus" pitchFamily="2" charset="-78"/>
              </a:rPr>
              <a:t>؟ </a:t>
            </a:r>
            <a:r>
              <a:rPr lang="fa-IR" sz="2800" b="1" dirty="0">
                <a:solidFill>
                  <a:schemeClr val="tx1"/>
                </a:solidFill>
                <a:cs typeface="B Lotus" pitchFamily="2" charset="-78"/>
              </a:rPr>
              <a:t>پاسخ دهد.</a:t>
            </a:r>
          </a:p>
          <a:p>
            <a:pPr marL="0" indent="0">
              <a:buNone/>
            </a:pPr>
            <a:endParaRPr lang="fa-IR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47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863" y="462116"/>
            <a:ext cx="10096242" cy="1320800"/>
          </a:xfrm>
        </p:spPr>
        <p:txBody>
          <a:bodyPr/>
          <a:lstStyle/>
          <a:p>
            <a:pPr algn="ctr"/>
            <a:r>
              <a:rPr lang="ar-SA" b="1" i="1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محل </a:t>
            </a:r>
            <a:r>
              <a:rPr lang="ar-SA" b="1" i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شستشو</a:t>
            </a:r>
            <a:r>
              <a:rPr lang="en-US" b="1" i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fa-IR" b="1" i="1" dirty="0" smtClean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ی اردوگاهی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77333" y="2160589"/>
            <a:ext cx="10737919" cy="3880773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ar-SA" b="1" i="1" dirty="0" smtClean="0">
                <a:solidFill>
                  <a:schemeClr val="tx1"/>
                </a:solidFill>
              </a:rPr>
              <a:t>برای </a:t>
            </a:r>
            <a:r>
              <a:rPr lang="ar-SA" b="1" i="1" dirty="0">
                <a:solidFill>
                  <a:schemeClr val="tx1"/>
                </a:solidFill>
              </a:rPr>
              <a:t>هر 50 نفر باید سکوی شستشوی دو طرفه شیر داری به طو ل 3 متر  تهیه </a:t>
            </a:r>
            <a:r>
              <a:rPr lang="ar-SA" b="1" i="1" dirty="0" smtClean="0">
                <a:solidFill>
                  <a:schemeClr val="tx1"/>
                </a:solidFill>
              </a:rPr>
              <a:t>شود</a:t>
            </a:r>
            <a:r>
              <a:rPr lang="fa-IR" b="1" i="1" dirty="0" smtClean="0">
                <a:solidFill>
                  <a:schemeClr val="tx1"/>
                </a:solidFill>
              </a:rPr>
              <a:t>.</a:t>
            </a:r>
            <a:r>
              <a:rPr lang="ar-SA" b="1" i="1" dirty="0" smtClean="0">
                <a:solidFill>
                  <a:schemeClr val="tx1"/>
                </a:solidFill>
              </a:rPr>
              <a:t> </a:t>
            </a:r>
            <a:r>
              <a:rPr lang="ar-SA" b="1" i="1" dirty="0">
                <a:solidFill>
                  <a:schemeClr val="tx1"/>
                </a:solidFill>
              </a:rPr>
              <a:t>( 100 نفر 2 </a:t>
            </a:r>
            <a:r>
              <a:rPr lang="ar-SA" b="1" i="1" dirty="0" smtClean="0">
                <a:solidFill>
                  <a:schemeClr val="tx1"/>
                </a:solidFill>
              </a:rPr>
              <a:t>سکو</a:t>
            </a:r>
            <a:r>
              <a:rPr lang="fa-IR" b="1" i="1" dirty="0" smtClean="0">
                <a:solidFill>
                  <a:schemeClr val="tx1"/>
                </a:solidFill>
              </a:rPr>
              <a:t> </a:t>
            </a:r>
            <a:r>
              <a:rPr lang="ar-SA" b="1" i="1" dirty="0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0212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هماهنگی فعالیت های برون </a:t>
            </a:r>
            <a:r>
              <a:rPr lang="fa-IR" dirty="0" smtClean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بخشی</a:t>
            </a:r>
            <a:r>
              <a:rPr lang="fa-IR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fa-IR" dirty="0">
                <a:solidFill>
                  <a:schemeClr val="accent1">
                    <a:lumMod val="75000"/>
                  </a:schemeClr>
                </a:solidFill>
              </a:rPr>
            </a:br>
            <a:endParaRPr lang="fa-I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79685" y="1154244"/>
            <a:ext cx="10732957" cy="5501390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a-IR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واحدهاي </a:t>
            </a: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برون </a:t>
            </a:r>
            <a:r>
              <a:rPr lang="fa-IR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بخشي </a:t>
            </a: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وزارت </a:t>
            </a:r>
            <a:r>
              <a:rPr lang="fa-IR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بهداشت </a:t>
            </a: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كه در اجراي برنامه ها در شرايط اضطرار بايستي </a:t>
            </a:r>
            <a:r>
              <a:rPr lang="fa-IR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هماهنگي لازم </a:t>
            </a: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با آنها صورت گيرد عبارتند از</a:t>
            </a:r>
            <a:r>
              <a:rPr lang="fa-IR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•</a:t>
            </a: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سازمان مديريت بحران كشور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•آبفا شهري و روستايي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•هلال احمر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•شهرداري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•نيروي انتظامي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•سپاه و بسيج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•سازمان آتش نشانی و خدمات ایمنی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•سازمان حفاظت محیط زیست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1800" b="1" dirty="0">
                <a:solidFill>
                  <a:schemeClr val="tx1">
                    <a:lumMod val="95000"/>
                    <a:lumOff val="5000"/>
                  </a:schemeClr>
                </a:solidFill>
                <a:cs typeface="B Lotus" pitchFamily="2" charset="-78"/>
              </a:rPr>
              <a:t>•سازمان انرژي اتمي ايران</a:t>
            </a:r>
          </a:p>
        </p:txBody>
      </p:sp>
    </p:spTree>
    <p:extLst>
      <p:ext uri="{BB962C8B-B14F-4D97-AF65-F5344CB8AC3E}">
        <p14:creationId xmlns:p14="http://schemas.microsoft.com/office/powerpoint/2010/main" val="379417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2766" y="0"/>
            <a:ext cx="10222172" cy="870155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وظايف </a:t>
            </a:r>
            <a:r>
              <a:rPr lang="fa-IR" sz="2800" b="1" dirty="0" smtClean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اصلی كاركنان </a:t>
            </a:r>
            <a:r>
              <a:rPr lang="fa-IR" sz="2800" b="1" dirty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بهداشت محيط مستقر در تيم اجرائي</a:t>
            </a:r>
            <a:endParaRPr lang="fa-IR" sz="2800" dirty="0">
              <a:solidFill>
                <a:schemeClr val="accent3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91318" y="1032387"/>
            <a:ext cx="10676354" cy="5825613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نظارت بر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سرپناه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نظارت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بر رعايت فواصل چادرها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نظارت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بر بهداشت اطراف سرپناه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نظارت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بر دفع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صحيح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زباله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 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نظارت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بر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بهداشت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هواي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داخل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چادرها و تهويه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مناسب (كاهش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خطرات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ناشي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از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مصرف سوخت هاي ناقص)</a:t>
            </a:r>
            <a:endParaRPr lang="fa-IR" b="1" dirty="0">
              <a:solidFill>
                <a:schemeClr val="tx1"/>
              </a:solidFill>
              <a:cs typeface="B Lotus" pitchFamily="2" charset="-78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نظارت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بر شيب بندي مناسب محلهاي چادرها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نظارت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بر جهت تأمين دماي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مناسب </a:t>
            </a:r>
            <a:endParaRPr lang="fa-IR" b="1" dirty="0">
              <a:solidFill>
                <a:schemeClr val="tx1"/>
              </a:solidFill>
              <a:cs typeface="B Lotus" pitchFamily="2" charset="-78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كنترل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و نظارت بهداشتي بر آب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آشاميدنی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نظارت بر بهداشت مواد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غذايي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سمپاشي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ضد عفوني و </a:t>
            </a: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گندزدايي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پوشش </a:t>
            </a: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و یا دور نمودن منبع آلودگی تشعشعی یا شیمیایی از محل و یا خارج کردن مردم از محل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آلودگی.</a:t>
            </a:r>
            <a:endParaRPr lang="fa-IR" b="1" dirty="0" smtClean="0">
              <a:solidFill>
                <a:schemeClr val="tx1"/>
              </a:solidFill>
              <a:cs typeface="B Lotus" pitchFamily="2" charset="-78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 smtClean="0">
                <a:solidFill>
                  <a:schemeClr val="tx1"/>
                </a:solidFill>
                <a:cs typeface="B Lotus" pitchFamily="2" charset="-78"/>
              </a:rPr>
              <a:t>آموزش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fa-IR" b="1" dirty="0">
                <a:solidFill>
                  <a:schemeClr val="tx1"/>
                </a:solidFill>
                <a:cs typeface="B Lotus" pitchFamily="2" charset="-78"/>
              </a:rPr>
              <a:t>هماهنگي</a:t>
            </a:r>
          </a:p>
        </p:txBody>
      </p:sp>
    </p:spTree>
    <p:extLst>
      <p:ext uri="{BB962C8B-B14F-4D97-AF65-F5344CB8AC3E}">
        <p14:creationId xmlns:p14="http://schemas.microsoft.com/office/powerpoint/2010/main" val="312908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1723" y="191729"/>
            <a:ext cx="10072048" cy="737419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accent3">
                    <a:lumMod val="50000"/>
                  </a:schemeClr>
                </a:solidFill>
              </a:rPr>
              <a:t>وظايف </a:t>
            </a:r>
            <a:r>
              <a:rPr lang="fa-IR" sz="3200" b="1" dirty="0" smtClean="0">
                <a:solidFill>
                  <a:schemeClr val="accent3">
                    <a:lumMod val="50000"/>
                  </a:schemeClr>
                </a:solidFill>
              </a:rPr>
              <a:t>کمکی كاركنان </a:t>
            </a:r>
            <a:r>
              <a:rPr lang="fa-IR" sz="3200" b="1" dirty="0">
                <a:solidFill>
                  <a:schemeClr val="accent3">
                    <a:lumMod val="50000"/>
                  </a:schemeClr>
                </a:solidFill>
              </a:rPr>
              <a:t>بهداشت محيط مستقر در تيم اجرائي</a:t>
            </a:r>
            <a:endParaRPr lang="fa-IR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386348"/>
            <a:ext cx="10672548" cy="5355865"/>
          </a:xfrm>
        </p:spPr>
        <p:txBody>
          <a:bodyPr>
            <a:noAutofit/>
          </a:bodyPr>
          <a:lstStyle/>
          <a:p>
            <a:pPr>
              <a:buClrTx/>
            </a:pPr>
            <a:r>
              <a:rPr lang="fa-IR" sz="2800" dirty="0" smtClean="0">
                <a:solidFill>
                  <a:schemeClr val="accent3">
                    <a:lumMod val="50000"/>
                  </a:schemeClr>
                </a:solidFill>
              </a:rPr>
              <a:t>كمك </a:t>
            </a:r>
            <a:r>
              <a:rPr lang="fa-IR" sz="2800" dirty="0">
                <a:solidFill>
                  <a:schemeClr val="accent3">
                    <a:lumMod val="50000"/>
                  </a:schemeClr>
                </a:solidFill>
              </a:rPr>
              <a:t>در انتخاب محل سرپناه و محل نصب </a:t>
            </a:r>
            <a:r>
              <a:rPr lang="fa-IR" sz="2800" dirty="0" smtClean="0">
                <a:solidFill>
                  <a:schemeClr val="accent3">
                    <a:lumMod val="50000"/>
                  </a:schemeClr>
                </a:solidFill>
              </a:rPr>
              <a:t>چادرها:</a:t>
            </a:r>
          </a:p>
          <a:p>
            <a:pPr marL="0" indent="0">
              <a:buClrTx/>
              <a:buNone/>
            </a:pPr>
            <a:r>
              <a:rPr lang="fa-IR" dirty="0">
                <a:solidFill>
                  <a:schemeClr val="tx1"/>
                </a:solidFill>
              </a:rPr>
              <a:t>در انتخاب محل سرپناه و محل نصب چادرها بايد شيب منطقه، نور خورشيد، بادهاي محلي، محل دفن اجساد و مواد زائد و ساير فاكتورها مورد توجه قرار گيرد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ClrTx/>
              <a:buNone/>
            </a:pPr>
            <a:endParaRPr lang="fa-IR" dirty="0" smtClean="0">
              <a:solidFill>
                <a:schemeClr val="tx1"/>
              </a:solidFill>
            </a:endParaRPr>
          </a:p>
          <a:p>
            <a:pPr>
              <a:buClrTx/>
            </a:pPr>
            <a:r>
              <a:rPr lang="fa-IR" sz="2800" dirty="0">
                <a:solidFill>
                  <a:schemeClr val="accent3">
                    <a:lumMod val="50000"/>
                  </a:schemeClr>
                </a:solidFill>
              </a:rPr>
              <a:t>كمك در احداث سرپناه:</a:t>
            </a:r>
          </a:p>
          <a:p>
            <a:pPr marL="0" indent="0">
              <a:buClrTx/>
              <a:buNone/>
            </a:pPr>
            <a:r>
              <a:rPr lang="fa-IR" dirty="0">
                <a:solidFill>
                  <a:schemeClr val="tx1"/>
                </a:solidFill>
              </a:rPr>
              <a:t>در احداث سرپناه رعايت ضوابط بهداشت محيطي از قبيل فاصله، سطح، نور، تهويه و ساير ضوابط مورد توجه قرار گرفته از كمترين امكانات، بيشترين استفاده برده شود</a:t>
            </a:r>
            <a:r>
              <a:rPr lang="fa-IR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ClrTx/>
              <a:buNone/>
            </a:pPr>
            <a:endParaRPr lang="fa-IR" dirty="0">
              <a:solidFill>
                <a:schemeClr val="tx1"/>
              </a:solidFill>
            </a:endParaRPr>
          </a:p>
          <a:p>
            <a:pPr>
              <a:buClrTx/>
            </a:pPr>
            <a:r>
              <a:rPr lang="fa-IR" sz="2800" dirty="0" smtClean="0">
                <a:solidFill>
                  <a:schemeClr val="accent3">
                    <a:lumMod val="50000"/>
                  </a:schemeClr>
                </a:solidFill>
              </a:rPr>
              <a:t>همكاري درخصوص تجهيز اردوگاه آسيب ديدگان</a:t>
            </a:r>
          </a:p>
          <a:p>
            <a:pPr marL="0" indent="0">
              <a:lnSpc>
                <a:spcPct val="150000"/>
              </a:lnSpc>
              <a:buClrTx/>
              <a:buNone/>
            </a:pPr>
            <a:r>
              <a:rPr lang="fa-IR" sz="2800" dirty="0"/>
              <a:t> </a:t>
            </a:r>
            <a:endParaRPr lang="fa-I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63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9824"/>
            <a:ext cx="12191999" cy="734518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ادامه وظايف </a:t>
            </a:r>
            <a:r>
              <a:rPr lang="fa-IR" sz="3200" dirty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کمکی كاركنان بهداشت محيط مستقر در تيم اجرائي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04734" y="1004342"/>
            <a:ext cx="10837888" cy="5853658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fa-IR" sz="2000" dirty="0">
                <a:solidFill>
                  <a:srgbClr val="FF0000"/>
                </a:solidFill>
                <a:cs typeface="B Lotus" pitchFamily="2" charset="-78"/>
              </a:rPr>
              <a:t>كمك به انتخاب محل هاي ساخت مستراح و </a:t>
            </a:r>
            <a:r>
              <a:rPr lang="fa-IR" sz="2000" dirty="0" smtClean="0">
                <a:solidFill>
                  <a:srgbClr val="FF0000"/>
                </a:solidFill>
                <a:cs typeface="B Lotus" pitchFamily="2" charset="-78"/>
              </a:rPr>
              <a:t>حمام</a:t>
            </a:r>
          </a:p>
          <a:p>
            <a:pPr>
              <a:buClrTx/>
            </a:pPr>
            <a:r>
              <a:rPr lang="fa-IR" sz="2000" dirty="0" smtClean="0">
                <a:solidFill>
                  <a:srgbClr val="FF0000"/>
                </a:solidFill>
                <a:cs typeface="B Lotus" pitchFamily="2" charset="-78"/>
              </a:rPr>
              <a:t>كمك </a:t>
            </a:r>
            <a:r>
              <a:rPr lang="fa-IR" sz="2000" dirty="0">
                <a:solidFill>
                  <a:srgbClr val="FF0000"/>
                </a:solidFill>
                <a:cs typeface="B Lotus" pitchFamily="2" charset="-78"/>
              </a:rPr>
              <a:t>در ساخت مستراح های </a:t>
            </a:r>
            <a:r>
              <a:rPr lang="fa-IR" sz="2000" dirty="0" smtClean="0">
                <a:solidFill>
                  <a:srgbClr val="FF0000"/>
                </a:solidFill>
                <a:cs typeface="B Lotus" pitchFamily="2" charset="-78"/>
              </a:rPr>
              <a:t>صحرايي</a:t>
            </a:r>
            <a:endParaRPr lang="fa-IR" sz="2000" dirty="0">
              <a:solidFill>
                <a:srgbClr val="FF0000"/>
              </a:solidFill>
              <a:cs typeface="B Lotus" pitchFamily="2" charset="-78"/>
            </a:endParaRPr>
          </a:p>
          <a:p>
            <a:pPr>
              <a:buClrTx/>
            </a:pPr>
            <a:r>
              <a:rPr lang="fa-IR" sz="2000" dirty="0">
                <a:solidFill>
                  <a:srgbClr val="FF0000"/>
                </a:solidFill>
                <a:cs typeface="B Lotus" pitchFamily="2" charset="-78"/>
              </a:rPr>
              <a:t>كمك در ساخت حمام هاي </a:t>
            </a:r>
            <a:r>
              <a:rPr lang="fa-IR" sz="2000" dirty="0" smtClean="0">
                <a:solidFill>
                  <a:srgbClr val="FF0000"/>
                </a:solidFill>
                <a:cs typeface="B Lotus" pitchFamily="2" charset="-78"/>
              </a:rPr>
              <a:t>صحرايي</a:t>
            </a:r>
            <a:endParaRPr lang="fa-IR" sz="2000" dirty="0">
              <a:solidFill>
                <a:srgbClr val="FF0000"/>
              </a:solidFill>
              <a:cs typeface="B Lotus" pitchFamily="2" charset="-78"/>
            </a:endParaRPr>
          </a:p>
          <a:p>
            <a:pPr>
              <a:buClrTx/>
            </a:pPr>
            <a:r>
              <a:rPr lang="fa-IR" sz="2000" dirty="0">
                <a:solidFill>
                  <a:srgbClr val="FF0000"/>
                </a:solidFill>
                <a:cs typeface="B Lotus" pitchFamily="2" charset="-78"/>
              </a:rPr>
              <a:t>كمك به انتخاب محل هاي جمع آوري موقت، حمل ودفن </a:t>
            </a:r>
            <a:r>
              <a:rPr lang="fa-IR" sz="2000" dirty="0" smtClean="0">
                <a:solidFill>
                  <a:srgbClr val="FF0000"/>
                </a:solidFill>
                <a:cs typeface="B Lotus" pitchFamily="2" charset="-78"/>
              </a:rPr>
              <a:t>زباله</a:t>
            </a:r>
            <a:endParaRPr lang="fa-IR" sz="2000" dirty="0">
              <a:solidFill>
                <a:srgbClr val="FF0000"/>
              </a:solidFill>
              <a:cs typeface="B Lotus" pitchFamily="2" charset="-78"/>
            </a:endParaRPr>
          </a:p>
          <a:p>
            <a:pPr>
              <a:buClrTx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كمك </a:t>
            </a: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در </a:t>
            </a: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انتخاب </a:t>
            </a: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محل تأمين و توزیع </a:t>
            </a: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آب</a:t>
            </a:r>
          </a:p>
          <a:p>
            <a:pPr>
              <a:buClrTx/>
            </a:pP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كمك به كلرزني منابع آب </a:t>
            </a: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آشاميدني</a:t>
            </a:r>
          </a:p>
          <a:p>
            <a:pPr>
              <a:buClrTx/>
            </a:pP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كمك به انتخاب محل ساخت و نصب سکوی </a:t>
            </a: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شستشو</a:t>
            </a:r>
          </a:p>
          <a:p>
            <a:pPr>
              <a:buClrTx/>
            </a:pP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كمك به انتخاب محل و نصب مخازن سيار و </a:t>
            </a: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ثابت</a:t>
            </a:r>
          </a:p>
          <a:p>
            <a:pPr>
              <a:buClrTx/>
            </a:pP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كمك در توزيع </a:t>
            </a: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غذا</a:t>
            </a:r>
          </a:p>
          <a:p>
            <a:pPr>
              <a:buClrTx/>
            </a:pP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كمك </a:t>
            </a: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و نظارت در حمل و دفن </a:t>
            </a: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اجساد</a:t>
            </a:r>
          </a:p>
          <a:p>
            <a:pPr>
              <a:buClrTx/>
            </a:pPr>
            <a:r>
              <a:rPr lang="fa-IR" sz="2000" dirty="0">
                <a:solidFill>
                  <a:schemeClr val="tx1"/>
                </a:solidFill>
                <a:cs typeface="B Lotus" pitchFamily="2" charset="-78"/>
              </a:rPr>
              <a:t>همكاري و تشریک مساعي در آشكارسازي و </a:t>
            </a:r>
            <a:r>
              <a:rPr lang="fa-IR" sz="2000" dirty="0" smtClean="0">
                <a:solidFill>
                  <a:schemeClr val="tx1"/>
                </a:solidFill>
                <a:cs typeface="B Lotus" pitchFamily="2" charset="-78"/>
              </a:rPr>
              <a:t>دزيمتري</a:t>
            </a:r>
          </a:p>
          <a:p>
            <a:pPr>
              <a:buClrTx/>
            </a:pPr>
            <a:r>
              <a:rPr lang="fa-IR" sz="2100" dirty="0">
                <a:solidFill>
                  <a:schemeClr val="tx1"/>
                </a:solidFill>
                <a:cs typeface="B Lotus" pitchFamily="2" charset="-78"/>
              </a:rPr>
              <a:t>- همكاري در تحديد مناطق آلوده</a:t>
            </a:r>
          </a:p>
          <a:p>
            <a:pPr>
              <a:buClrTx/>
            </a:pPr>
            <a:r>
              <a:rPr lang="fa-IR" sz="2100" dirty="0">
                <a:solidFill>
                  <a:schemeClr val="tx1"/>
                </a:solidFill>
                <a:cs typeface="B Lotus" pitchFamily="2" charset="-78"/>
              </a:rPr>
              <a:t>- همكاري در حذف آلاينده ها </a:t>
            </a:r>
            <a:r>
              <a:rPr lang="fa-IR" sz="2100" dirty="0" smtClean="0">
                <a:solidFill>
                  <a:schemeClr val="tx1"/>
                </a:solidFill>
                <a:cs typeface="B Lotus" pitchFamily="2" charset="-78"/>
              </a:rPr>
              <a:t>(منابع آلودگي)</a:t>
            </a:r>
          </a:p>
          <a:p>
            <a:pPr>
              <a:buClrTx/>
            </a:pPr>
            <a:r>
              <a:rPr lang="fa-IR" sz="2100" dirty="0" smtClean="0">
                <a:solidFill>
                  <a:schemeClr val="tx1"/>
                </a:solidFill>
              </a:rPr>
              <a:t>و ....</a:t>
            </a:r>
            <a:endParaRPr lang="fa-IR" sz="2100" dirty="0">
              <a:solidFill>
                <a:schemeClr val="tx1"/>
              </a:solidFill>
            </a:endParaRPr>
          </a:p>
          <a:p>
            <a:pPr>
              <a:buClrTx/>
            </a:pPr>
            <a:endParaRPr lang="fa-IR" sz="2000" dirty="0" smtClean="0">
              <a:solidFill>
                <a:schemeClr val="tx1"/>
              </a:solidFill>
            </a:endParaRPr>
          </a:p>
          <a:p>
            <a:pPr>
              <a:buClrTx/>
            </a:pPr>
            <a:endParaRPr lang="fa-I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35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470" y="0"/>
            <a:ext cx="10610259" cy="835742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3">
                    <a:lumMod val="50000"/>
                  </a:schemeClr>
                </a:solidFill>
                <a:cs typeface="B Titr" pitchFamily="2" charset="-78"/>
              </a:rPr>
              <a:t>تعریف اسکان اضطراری</a:t>
            </a:r>
            <a:endParaRPr lang="fa-IR" dirty="0">
              <a:solidFill>
                <a:schemeClr val="accent3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04734" y="835742"/>
            <a:ext cx="11077732" cy="6022257"/>
          </a:xfrm>
        </p:spPr>
        <p:txBody>
          <a:bodyPr>
            <a:normAutofit/>
          </a:bodyPr>
          <a:lstStyle/>
          <a:p>
            <a:pPr algn="just"/>
            <a:r>
              <a:rPr lang="fa-IR" sz="3600" dirty="0" smtClean="0">
                <a:solidFill>
                  <a:schemeClr val="accent3">
                    <a:lumMod val="50000"/>
                  </a:schemeClr>
                </a:solidFill>
                <a:cs typeface="B Lotus" pitchFamily="2" charset="-78"/>
              </a:rPr>
              <a:t>اسکان اضطراری </a:t>
            </a:r>
            <a:r>
              <a:rPr lang="fa-IR" sz="3600" dirty="0" smtClean="0">
                <a:solidFill>
                  <a:schemeClr val="tx1"/>
                </a:solidFill>
                <a:cs typeface="B Lotus" pitchFamily="2" charset="-78"/>
              </a:rPr>
              <a:t>یعنی جمع </a:t>
            </a:r>
            <a:r>
              <a:rPr lang="fa-IR" sz="3600" dirty="0">
                <a:solidFill>
                  <a:schemeClr val="tx1"/>
                </a:solidFill>
                <a:cs typeface="B Lotus" pitchFamily="2" charset="-78"/>
              </a:rPr>
              <a:t>آوري و شناسائي افراد آسيب ديده و بي خانمان ناشي از وقوع </a:t>
            </a:r>
            <a:r>
              <a:rPr lang="fa-IR" sz="3600" dirty="0" smtClean="0">
                <a:solidFill>
                  <a:schemeClr val="tx1"/>
                </a:solidFill>
                <a:cs typeface="B Lotus" pitchFamily="2" charset="-78"/>
              </a:rPr>
              <a:t>حوادث </a:t>
            </a:r>
            <a:r>
              <a:rPr lang="fa-IR" sz="3600" dirty="0">
                <a:solidFill>
                  <a:schemeClr val="tx1"/>
                </a:solidFill>
                <a:cs typeface="B Lotus" pitchFamily="2" charset="-78"/>
              </a:rPr>
              <a:t>غير مترقبه ، نقل و انتقال و استقرار آنها در محلهاي پيش </a:t>
            </a:r>
            <a:r>
              <a:rPr lang="fa-IR" sz="3600" dirty="0" smtClean="0">
                <a:solidFill>
                  <a:schemeClr val="tx1"/>
                </a:solidFill>
                <a:cs typeface="B Lotus" pitchFamily="2" charset="-78"/>
              </a:rPr>
              <a:t>بيني شده </a:t>
            </a:r>
            <a:r>
              <a:rPr lang="fa-IR" sz="3600" dirty="0">
                <a:solidFill>
                  <a:schemeClr val="tx1"/>
                </a:solidFill>
                <a:cs typeface="B Lotus" pitchFamily="2" charset="-78"/>
              </a:rPr>
              <a:t>براي تامين حداقل شرايط زندگي امن و بهداشتي تا زمان </a:t>
            </a:r>
            <a:r>
              <a:rPr lang="fa-IR" sz="3600" dirty="0" smtClean="0">
                <a:solidFill>
                  <a:schemeClr val="tx1"/>
                </a:solidFill>
                <a:cs typeface="B Lotus" pitchFamily="2" charset="-78"/>
              </a:rPr>
              <a:t>ايجاد امكانات </a:t>
            </a:r>
            <a:r>
              <a:rPr lang="fa-IR" sz="3600" dirty="0">
                <a:solidFill>
                  <a:schemeClr val="tx1"/>
                </a:solidFill>
                <a:cs typeface="B Lotus" pitchFamily="2" charset="-78"/>
              </a:rPr>
              <a:t>مناسبتر براي </a:t>
            </a:r>
            <a:r>
              <a:rPr lang="fa-IR" sz="3600" dirty="0">
                <a:solidFill>
                  <a:schemeClr val="accent3">
                    <a:lumMod val="75000"/>
                  </a:schemeClr>
                </a:solidFill>
                <a:cs typeface="B Lotus" pitchFamily="2" charset="-78"/>
              </a:rPr>
              <a:t>اسكان موقت </a:t>
            </a:r>
            <a:r>
              <a:rPr lang="fa-IR" sz="3600" dirty="0" smtClean="0">
                <a:solidFill>
                  <a:schemeClr val="tx1"/>
                </a:solidFill>
                <a:cs typeface="B Lotus" pitchFamily="2" charset="-78"/>
              </a:rPr>
              <a:t>آنها. </a:t>
            </a:r>
          </a:p>
          <a:p>
            <a:pPr algn="just"/>
            <a:r>
              <a:rPr lang="fa-IR" sz="3600" dirty="0" smtClean="0">
                <a:solidFill>
                  <a:schemeClr val="tx1"/>
                </a:solidFill>
                <a:cs typeface="B Lotus" pitchFamily="2" charset="-78"/>
              </a:rPr>
              <a:t>اسکان اضطراری برای </a:t>
            </a:r>
            <a:r>
              <a:rPr lang="fa-IR" sz="3600" dirty="0" smtClean="0">
                <a:solidFill>
                  <a:schemeClr val="accent3">
                    <a:lumMod val="75000"/>
                  </a:schemeClr>
                </a:solidFill>
                <a:cs typeface="B Lotus" pitchFamily="2" charset="-78"/>
              </a:rPr>
              <a:t>فاصله </a:t>
            </a:r>
            <a:r>
              <a:rPr lang="fa-IR" sz="3600" dirty="0">
                <a:solidFill>
                  <a:schemeClr val="accent3">
                    <a:lumMod val="75000"/>
                  </a:schemeClr>
                </a:solidFill>
                <a:cs typeface="B Lotus" pitchFamily="2" charset="-78"/>
              </a:rPr>
              <a:t>زمانی </a:t>
            </a:r>
            <a:r>
              <a:rPr lang="fa-IR" sz="3600" dirty="0" smtClean="0">
                <a:solidFill>
                  <a:schemeClr val="accent3">
                    <a:lumMod val="75000"/>
                  </a:schemeClr>
                </a:solidFill>
                <a:cs typeface="B Lotus" pitchFamily="2" charset="-78"/>
              </a:rPr>
              <a:t>يك </a:t>
            </a:r>
            <a:r>
              <a:rPr lang="fa-IR" sz="3600" dirty="0">
                <a:solidFill>
                  <a:schemeClr val="accent3">
                    <a:lumMod val="75000"/>
                  </a:schemeClr>
                </a:solidFill>
                <a:cs typeface="B Lotus" pitchFamily="2" charset="-78"/>
              </a:rPr>
              <a:t>تا چند هفته </a:t>
            </a:r>
            <a:r>
              <a:rPr lang="fa-IR" sz="3600" dirty="0" smtClean="0">
                <a:solidFill>
                  <a:schemeClr val="tx1"/>
                </a:solidFill>
                <a:cs typeface="B Lotus" pitchFamily="2" charset="-78"/>
              </a:rPr>
              <a:t>مناسب میباشد.</a:t>
            </a:r>
          </a:p>
          <a:p>
            <a:pPr algn="just"/>
            <a:endParaRPr lang="fa-IR" sz="3600" dirty="0" smtClean="0">
              <a:solidFill>
                <a:schemeClr val="tx1"/>
              </a:solidFill>
              <a:cs typeface="B Lotus" pitchFamily="2" charset="-78"/>
            </a:endParaRPr>
          </a:p>
          <a:p>
            <a:pPr marL="0" indent="0" algn="just">
              <a:buNone/>
            </a:pPr>
            <a:r>
              <a:rPr lang="fa-IR" sz="2800" dirty="0">
                <a:cs typeface="B Lotus" pitchFamily="2" charset="-78"/>
              </a:rPr>
              <a:t>مهم : </a:t>
            </a:r>
            <a:r>
              <a:rPr lang="fa-IR" sz="2800" dirty="0">
                <a:solidFill>
                  <a:schemeClr val="accent3">
                    <a:lumMod val="75000"/>
                  </a:schemeClr>
                </a:solidFill>
                <a:cs typeface="B Lotus" pitchFamily="2" charset="-78"/>
              </a:rPr>
              <a:t>اسکان اضطراری از وظايف کارگروه امداد و نجات می باشد که مسئولیت آن با هلال احمر است.</a:t>
            </a:r>
          </a:p>
          <a:p>
            <a:pPr algn="just"/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561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005815" y="1852074"/>
            <a:ext cx="7164370" cy="436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887</TotalTime>
  <Words>1762</Words>
  <Application>Microsoft Office PowerPoint</Application>
  <PresentationFormat>Widescreen</PresentationFormat>
  <Paragraphs>172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B Lotus</vt:lpstr>
      <vt:lpstr>B Nazanin</vt:lpstr>
      <vt:lpstr>B Titr</vt:lpstr>
      <vt:lpstr>Calibri</vt:lpstr>
      <vt:lpstr>Century Schoolbook</vt:lpstr>
      <vt:lpstr>Times New Roman</vt:lpstr>
      <vt:lpstr>Wingdings</vt:lpstr>
      <vt:lpstr>Wingdings 2</vt:lpstr>
      <vt:lpstr>Oriel</vt:lpstr>
      <vt:lpstr>شرایط محل های اسکان موقت </vt:lpstr>
      <vt:lpstr>اثرات محیطی بلایا : </vt:lpstr>
      <vt:lpstr>برنامه ريزي</vt:lpstr>
      <vt:lpstr>هماهنگی فعالیت های برون بخشی </vt:lpstr>
      <vt:lpstr>وظايف اصلی كاركنان بهداشت محيط مستقر در تيم اجرائي</vt:lpstr>
      <vt:lpstr>وظايف کمکی كاركنان بهداشت محيط مستقر در تيم اجرائي</vt:lpstr>
      <vt:lpstr>ادامه وظايف کمکی كاركنان بهداشت محيط مستقر در تيم اجرائي</vt:lpstr>
      <vt:lpstr>تعریف اسکان اضطراری</vt:lpstr>
      <vt:lpstr>PowerPoint Presentation</vt:lpstr>
      <vt:lpstr>تعریف اسكان موقت</vt:lpstr>
      <vt:lpstr>PowerPoint Presentation</vt:lpstr>
      <vt:lpstr>تعریف اسكان دائم : </vt:lpstr>
      <vt:lpstr>اردوگاه : </vt:lpstr>
      <vt:lpstr>روشهای اسکان موقت:</vt:lpstr>
      <vt:lpstr>استقبال مردم از این روش اسکان بیشتر است اما مسئولین به دلیل مشکلات فوق از این روش پرهیز می کنند.</vt:lpstr>
      <vt:lpstr>ادامه روشهای اسکان موقت:</vt:lpstr>
      <vt:lpstr>روش اردوگاهی یا مجتمع  </vt:lpstr>
      <vt:lpstr> نظارت بر سرپناه اضطراری (چادر): </vt:lpstr>
      <vt:lpstr>مساحت مورد نیاز جهت برپائي چادر امدادي  براي چادر اضطراری فضایی به مساحت 48 متر مربع یعنی 8×6 در نظر میگیریم.</vt:lpstr>
      <vt:lpstr>اردوهای چادری: </vt:lpstr>
      <vt:lpstr>موضع  چادرها: </vt:lpstr>
      <vt:lpstr>عدم رعایت استاندارد اسکان</vt:lpstr>
      <vt:lpstr>عدم رعایت استاندارد اسکان</vt:lpstr>
      <vt:lpstr>PowerPoint Presentation</vt:lpstr>
      <vt:lpstr>مساحت اردوگاهی</vt:lpstr>
      <vt:lpstr>اسکان منظم با فواصل کم</vt:lpstr>
      <vt:lpstr>توزیع آب اردوگاهی </vt:lpstr>
      <vt:lpstr>زباله های اردوگاهی </vt:lpstr>
      <vt:lpstr>مستراح های اردوگاهی </vt:lpstr>
      <vt:lpstr>محل شستشو ی اردوگاهی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اسکان موقت و مدیریت پسماند در بلایا</dc:title>
  <dc:creator>Alireza Esmailian</dc:creator>
  <cp:lastModifiedBy>Saeed Hemmati</cp:lastModifiedBy>
  <cp:revision>72</cp:revision>
  <dcterms:created xsi:type="dcterms:W3CDTF">2018-05-05T02:57:28Z</dcterms:created>
  <dcterms:modified xsi:type="dcterms:W3CDTF">2023-04-19T03:08:47Z</dcterms:modified>
</cp:coreProperties>
</file>